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8"/>
  </p:notesMasterIdLst>
  <p:handoutMasterIdLst>
    <p:handoutMasterId r:id="rId39"/>
  </p:handoutMasterIdLst>
  <p:sldIdLst>
    <p:sldId id="330" r:id="rId2"/>
    <p:sldId id="336" r:id="rId3"/>
    <p:sldId id="335" r:id="rId4"/>
    <p:sldId id="345" r:id="rId5"/>
    <p:sldId id="339" r:id="rId6"/>
    <p:sldId id="338" r:id="rId7"/>
    <p:sldId id="340" r:id="rId8"/>
    <p:sldId id="341" r:id="rId9"/>
    <p:sldId id="342" r:id="rId10"/>
    <p:sldId id="355" r:id="rId11"/>
    <p:sldId id="346" r:id="rId12"/>
    <p:sldId id="348" r:id="rId13"/>
    <p:sldId id="362" r:id="rId14"/>
    <p:sldId id="361" r:id="rId15"/>
    <p:sldId id="356" r:id="rId16"/>
    <p:sldId id="357" r:id="rId17"/>
    <p:sldId id="364" r:id="rId18"/>
    <p:sldId id="363" r:id="rId19"/>
    <p:sldId id="358" r:id="rId20"/>
    <p:sldId id="359" r:id="rId21"/>
    <p:sldId id="360" r:id="rId22"/>
    <p:sldId id="365" r:id="rId23"/>
    <p:sldId id="366" r:id="rId24"/>
    <p:sldId id="347" r:id="rId25"/>
    <p:sldId id="370" r:id="rId26"/>
    <p:sldId id="371" r:id="rId27"/>
    <p:sldId id="372" r:id="rId28"/>
    <p:sldId id="374" r:id="rId29"/>
    <p:sldId id="368" r:id="rId30"/>
    <p:sldId id="350" r:id="rId31"/>
    <p:sldId id="377" r:id="rId32"/>
    <p:sldId id="378" r:id="rId33"/>
    <p:sldId id="375" r:id="rId34"/>
    <p:sldId id="376" r:id="rId35"/>
    <p:sldId id="373" r:id="rId36"/>
    <p:sldId id="332" r:id="rId37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en,Kun(Ecom)" initials="C" lastIdx="1" clrIdx="0">
    <p:extLst>
      <p:ext uri="{19B8F6BF-5375-455C-9EA6-DF929625EA0E}">
        <p15:presenceInfo xmlns:p15="http://schemas.microsoft.com/office/powerpoint/2012/main" userId="S-1-5-21-3689171631-189274284-2341753515-24005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3C21C"/>
    <a:srgbClr val="FFFFFF"/>
    <a:srgbClr val="074D73"/>
    <a:srgbClr val="3782CD"/>
    <a:srgbClr val="33CC67"/>
    <a:srgbClr val="BABABA"/>
    <a:srgbClr val="BFBFBF"/>
    <a:srgbClr val="D5DFE4"/>
    <a:srgbClr val="A6A6A6"/>
    <a:srgbClr val="0750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814"/>
    <p:restoredTop sz="96301" autoAdjust="0"/>
  </p:normalViewPr>
  <p:slideViewPr>
    <p:cSldViewPr>
      <p:cViewPr varScale="1">
        <p:scale>
          <a:sx n="130" d="100"/>
          <a:sy n="130" d="100"/>
        </p:scale>
        <p:origin x="976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214" d="100"/>
          <a:sy n="214" d="100"/>
        </p:scale>
        <p:origin x="3064" y="-72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35E4BE3A-D438-E14A-9620-0796CFDD614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3790328-9610-A142-8E99-5C8EF2B29F1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6A553D-A55A-484C-81CD-A72F5CE2C8AD}" type="datetimeFigureOut">
              <a:rPr kumimoji="1" lang="zh-CN" altLang="en-US" smtClean="0"/>
              <a:t>2019/5/24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1884128-23A5-6245-8B11-06D50485C39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B5BD9B6-2A47-9248-A668-613C51107DD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6C3BB8-B9DE-7849-9D53-231BD184C2F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814674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8D844AF-CE9C-4B33-AE0D-3E8C282E9558}" type="datetimeFigureOut">
              <a:rPr lang="zh-CN" altLang="en-US"/>
              <a:pPr>
                <a:defRPr/>
              </a:pPr>
              <a:t>2019/5/24</a:t>
            </a:fld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1A5BAB46-DD0F-4C9C-8E44-86E0BF0252C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68A61498-82FD-B24B-B20B-9B9227B325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704" y="1259632"/>
            <a:ext cx="5484040" cy="2881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7131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4AE1D81-3159-8444-B6DA-DB28DE3042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5" y="16047"/>
            <a:ext cx="9138175" cy="5127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083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07B730B1-A5ED-5D45-BB3B-0F3C30D2AC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5" y="16047"/>
            <a:ext cx="9138175" cy="5127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067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"/>
          <p:cNvGrpSpPr>
            <a:grpSpLocks/>
          </p:cNvGrpSpPr>
          <p:nvPr userDrawn="1"/>
        </p:nvGrpSpPr>
        <p:grpSpPr bwMode="auto">
          <a:xfrm>
            <a:off x="0" y="0"/>
            <a:ext cx="9180513" cy="5345113"/>
            <a:chOff x="0" y="0"/>
            <a:chExt cx="9180513" cy="5345113"/>
          </a:xfrm>
        </p:grpSpPr>
        <p:pic>
          <p:nvPicPr>
            <p:cNvPr id="3" name="Picture 2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80513" cy="5167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" name="组合 8"/>
            <p:cNvGrpSpPr>
              <a:grpSpLocks/>
            </p:cNvGrpSpPr>
            <p:nvPr userDrawn="1"/>
          </p:nvGrpSpPr>
          <p:grpSpPr bwMode="auto">
            <a:xfrm>
              <a:off x="0" y="4941888"/>
              <a:ext cx="9169400" cy="403225"/>
              <a:chOff x="0" y="4941888"/>
              <a:chExt cx="9169400" cy="403225"/>
            </a:xfrm>
          </p:grpSpPr>
          <p:cxnSp>
            <p:nvCxnSpPr>
              <p:cNvPr id="5" name="直接连接符 4"/>
              <p:cNvCxnSpPr/>
              <p:nvPr userDrawn="1"/>
            </p:nvCxnSpPr>
            <p:spPr>
              <a:xfrm flipH="1">
                <a:off x="0" y="4999038"/>
                <a:ext cx="8639175" cy="0"/>
              </a:xfrm>
              <a:prstGeom prst="line">
                <a:avLst/>
              </a:prstGeom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6" name="图片 8"/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5525" y="4941888"/>
                <a:ext cx="523875" cy="403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7" name="图片 6">
            <a:extLst>
              <a:ext uri="{FF2B5EF4-FFF2-40B4-BE49-F238E27FC236}">
                <a16:creationId xmlns:a16="http://schemas.microsoft.com/office/drawing/2014/main" id="{3F259621-A5DB-C549-8C9A-9DE149603B5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5" y="16047"/>
            <a:ext cx="9138175" cy="5127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895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C29CBF1-88A1-F843-A8E8-EA91486EB84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5" y="16047"/>
            <a:ext cx="9138175" cy="512745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8" r:id="rId2"/>
    <p:sldLayoutId id="2147483792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 kern="12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Calibri" panose="020F0502020204030204" pitchFamily="34" charset="0"/>
          <a:ea typeface="微软雅黑" panose="020B0503020204020204" pitchFamily="3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Calibri" panose="020F0502020204030204" pitchFamily="34" charset="0"/>
          <a:ea typeface="微软雅黑" panose="020B0503020204020204" pitchFamily="3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Calibri" panose="020F0502020204030204" pitchFamily="34" charset="0"/>
          <a:ea typeface="微软雅黑" panose="020B0503020204020204" pitchFamily="3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Calibri" panose="020F0502020204030204" pitchFamily="34" charset="0"/>
          <a:ea typeface="微软雅黑" panose="020B0503020204020204" pitchFamily="3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1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dev2.baidu.com/ueditor/jsp/upload/file/20190507/1557215130931063043.doc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dev2.baidu.com/newdev2/dist/index.html#/content/?pageType=1&amp;productlineId=3&amp;nodeId=128&amp;pageId=37&amp;url=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dev2.baidu.com/newdev2/dist/index.html#/content/?pageType=1&amp;productlineId=3&amp;nodeId=128&amp;pageId=37&amp;url=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9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273E74CB-612A-4A4F-8747-33A85488FA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512" y="-20538"/>
            <a:ext cx="9289032" cy="5164038"/>
          </a:xfrm>
          <a:prstGeom prst="rect">
            <a:avLst/>
          </a:prstGeom>
        </p:spPr>
      </p:pic>
      <p:sp>
        <p:nvSpPr>
          <p:cNvPr id="6" name="TextBox 17"/>
          <p:cNvSpPr txBox="1"/>
          <p:nvPr/>
        </p:nvSpPr>
        <p:spPr>
          <a:xfrm>
            <a:off x="7082299" y="2033141"/>
            <a:ext cx="1954197" cy="1077218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spc="200" dirty="0">
                <a:solidFill>
                  <a:prstClr val="white"/>
                </a:solidFill>
                <a:latin typeface="+mj-ea"/>
                <a:ea typeface="+mj-ea"/>
              </a:rPr>
              <a:t>搜索推广</a:t>
            </a:r>
            <a:endParaRPr lang="en-US" altLang="zh-CN" sz="3200" b="1" spc="200" dirty="0">
              <a:solidFill>
                <a:prstClr val="white"/>
              </a:solidFill>
              <a:latin typeface="+mj-ea"/>
              <a:ea typeface="+mj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 spc="200" dirty="0">
                <a:solidFill>
                  <a:prstClr val="white"/>
                </a:solidFill>
                <a:latin typeface="+mj-ea"/>
                <a:ea typeface="+mj-ea"/>
              </a:rPr>
              <a:t>——API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7583782-7622-2A44-B7BF-C6DCD9D52E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76256" cy="514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254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6AFA5C90-834F-EC4F-AD20-E3B0801474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512" y="-20538"/>
            <a:ext cx="9205021" cy="5164038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F0B99296-C63E-F545-8230-D36F0DC291CF}"/>
              </a:ext>
            </a:extLst>
          </p:cNvPr>
          <p:cNvSpPr txBox="1"/>
          <p:nvPr/>
        </p:nvSpPr>
        <p:spPr>
          <a:xfrm>
            <a:off x="3779587" y="1641277"/>
            <a:ext cx="1584824" cy="1429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75798"/>
            <a:r>
              <a:rPr lang="en-US" altLang="zh-CN" sz="869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869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9D3FD5B-E38B-584C-94DE-D1765CF54D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1435" y="2787773"/>
            <a:ext cx="1113137" cy="56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43186" tIns="21593" rIns="43186" bIns="21593">
            <a:spAutoFit/>
          </a:bodyPr>
          <a:lstStyle/>
          <a:p>
            <a:pPr lvl="0" hangingPunct="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zh-CN" altLang="en-US" sz="20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TSong" charset="-122"/>
                <a:sym typeface="等线"/>
              </a:rPr>
              <a:t>产品简介</a:t>
            </a:r>
          </a:p>
        </p:txBody>
      </p:sp>
    </p:spTree>
    <p:extLst>
      <p:ext uri="{BB962C8B-B14F-4D97-AF65-F5344CB8AC3E}">
        <p14:creationId xmlns:p14="http://schemas.microsoft.com/office/powerpoint/2010/main" val="3957405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EC855290-C5B5-4744-A82B-4D5FFEA3D8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512" y="-20538"/>
            <a:ext cx="9205021" cy="5164038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9530D991-C305-9047-9C41-AD2AFFC36736}"/>
              </a:ext>
            </a:extLst>
          </p:cNvPr>
          <p:cNvSpPr/>
          <p:nvPr/>
        </p:nvSpPr>
        <p:spPr>
          <a:xfrm>
            <a:off x="827584" y="1971585"/>
            <a:ext cx="7704856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搜索推广</a:t>
            </a:r>
            <a:r>
              <a:rPr lang="en-US" altLang="zh-CN" sz="28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API</a:t>
            </a:r>
            <a:r>
              <a:rPr lang="zh-CN" altLang="en-US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是基于百度推广的一整套“平台投放功能服务接口”，通过</a:t>
            </a:r>
            <a:r>
              <a:rPr lang="en-US" altLang="zh-CN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API</a:t>
            </a:r>
            <a:r>
              <a:rPr lang="zh-CN" altLang="en-US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可以与百度推广平台进行系统化对接，帮助广告主构建自动化营销，实现“账户高效管理”、“广告投放优化”，满足智能化、程序化、个性化营销需求，全方位提升投放效率。</a:t>
            </a:r>
            <a:endParaRPr lang="en-US" altLang="zh-CN" sz="16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39DAFCF-4A87-7444-B5CF-FEC352654069}"/>
              </a:ext>
            </a:extLst>
          </p:cNvPr>
          <p:cNvSpPr/>
          <p:nvPr/>
        </p:nvSpPr>
        <p:spPr>
          <a:xfrm>
            <a:off x="-36511" y="-20538"/>
            <a:ext cx="144015" cy="5776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D153787-188F-9642-AAEB-1381BADAB903}"/>
              </a:ext>
            </a:extLst>
          </p:cNvPr>
          <p:cNvSpPr txBox="1"/>
          <p:nvPr/>
        </p:nvSpPr>
        <p:spPr>
          <a:xfrm>
            <a:off x="179512" y="95458"/>
            <a:ext cx="9284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zh-CN" altLang="en-US" sz="2400" b="1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概述</a:t>
            </a:r>
          </a:p>
        </p:txBody>
      </p:sp>
    </p:spTree>
    <p:extLst>
      <p:ext uri="{BB962C8B-B14F-4D97-AF65-F5344CB8AC3E}">
        <p14:creationId xmlns:p14="http://schemas.microsoft.com/office/powerpoint/2010/main" val="3615886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56AFC54D-0CB0-814B-A4AE-C21A7A8B73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512" y="-20538"/>
            <a:ext cx="9289032" cy="5164038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F4CB1746-9171-3D45-BEA5-B59ED25B9C7B}"/>
              </a:ext>
            </a:extLst>
          </p:cNvPr>
          <p:cNvSpPr/>
          <p:nvPr/>
        </p:nvSpPr>
        <p:spPr>
          <a:xfrm>
            <a:off x="-36511" y="-20539"/>
            <a:ext cx="144015" cy="5040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标题 2">
            <a:extLst>
              <a:ext uri="{FF2B5EF4-FFF2-40B4-BE49-F238E27FC236}">
                <a16:creationId xmlns:a16="http://schemas.microsoft.com/office/drawing/2014/main" id="{C834EE9D-FD8D-7E42-BE46-4610C34D9126}"/>
              </a:ext>
            </a:extLst>
          </p:cNvPr>
          <p:cNvSpPr txBox="1">
            <a:spLocks/>
          </p:cNvSpPr>
          <p:nvPr/>
        </p:nvSpPr>
        <p:spPr>
          <a:xfrm>
            <a:off x="395536" y="42742"/>
            <a:ext cx="1800200" cy="360538"/>
          </a:xfrm>
          <a:prstGeom prst="rect">
            <a:avLst/>
          </a:prstGeom>
        </p:spPr>
        <p:txBody>
          <a:bodyPr/>
          <a:lstStyle>
            <a:lvl1pPr algn="l" defTabSz="57598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8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spc="378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  <a:sym typeface="+mn-lt"/>
              </a:rPr>
              <a:t>适用群体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6CF5035-C64A-0341-9A06-C3940EC51905}"/>
              </a:ext>
            </a:extLst>
          </p:cNvPr>
          <p:cNvSpPr/>
          <p:nvPr/>
        </p:nvSpPr>
        <p:spPr>
          <a:xfrm>
            <a:off x="395536" y="771550"/>
            <a:ext cx="8496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说明：尽管搜索推广</a:t>
            </a:r>
            <a:r>
              <a:rPr lang="en-US" altLang="zh-CN" sz="12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API</a:t>
            </a:r>
            <a:r>
              <a:rPr lang="zh-CN" altLang="en-US" sz="12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功能非常强大，不过同时也需要您投入“时间”和“技术人员”进行对接。另外，每年</a:t>
            </a:r>
            <a:r>
              <a:rPr lang="en-US" altLang="zh-CN" sz="12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API</a:t>
            </a:r>
            <a:r>
              <a:rPr lang="zh-CN" altLang="en-US" sz="12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都会升级很多业务功能，因此请确保您拥有至少</a:t>
            </a:r>
            <a:r>
              <a:rPr lang="en-US" altLang="zh-CN" sz="12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</a:t>
            </a:r>
            <a:r>
              <a:rPr lang="zh-CN" altLang="en-US" sz="12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名技术人员进行专项对接，来支持</a:t>
            </a:r>
            <a:r>
              <a:rPr lang="en-US" altLang="zh-CN" sz="12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API</a:t>
            </a:r>
            <a:r>
              <a:rPr lang="zh-CN" altLang="en-US" sz="12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常规业务升级，以下是一些判断您是否适合使用</a:t>
            </a:r>
            <a:r>
              <a:rPr lang="en-US" altLang="zh-CN" sz="12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API</a:t>
            </a:r>
            <a:r>
              <a:rPr lang="zh-CN" altLang="en-US" sz="12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的一些判断依据，供参考：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FA5906FD-7811-0341-86C8-34A760941F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7145115"/>
              </p:ext>
            </p:extLst>
          </p:nvPr>
        </p:nvGraphicFramePr>
        <p:xfrm>
          <a:off x="467544" y="1707654"/>
          <a:ext cx="8064895" cy="2682854"/>
        </p:xfrm>
        <a:graphic>
          <a:graphicData uri="http://schemas.openxmlformats.org/drawingml/2006/table">
            <a:tbl>
              <a:tblPr/>
              <a:tblGrid>
                <a:gridCol w="1344149">
                  <a:extLst>
                    <a:ext uri="{9D8B030D-6E8A-4147-A177-3AD203B41FA5}">
                      <a16:colId xmlns:a16="http://schemas.microsoft.com/office/drawing/2014/main" val="3527012615"/>
                    </a:ext>
                  </a:extLst>
                </a:gridCol>
                <a:gridCol w="1392155">
                  <a:extLst>
                    <a:ext uri="{9D8B030D-6E8A-4147-A177-3AD203B41FA5}">
                      <a16:colId xmlns:a16="http://schemas.microsoft.com/office/drawing/2014/main" val="2056545302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33740208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1250438758"/>
                    </a:ext>
                  </a:extLst>
                </a:gridCol>
                <a:gridCol w="2232247">
                  <a:extLst>
                    <a:ext uri="{9D8B030D-6E8A-4147-A177-3AD203B41FA5}">
                      <a16:colId xmlns:a16="http://schemas.microsoft.com/office/drawing/2014/main" val="2064757132"/>
                    </a:ext>
                  </a:extLst>
                </a:gridCol>
              </a:tblGrid>
              <a:tr h="441244">
                <a:tc>
                  <a:txBody>
                    <a:bodyPr/>
                    <a:lstStyle/>
                    <a:p>
                      <a:br>
                        <a:rPr lang="zh-CN" altLang="en-US" sz="140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</a:br>
                      <a:endParaRPr lang="zh-CN" altLang="en-US" sz="1400">
                        <a:solidFill>
                          <a:schemeClr val="bg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70920" marR="70920" marT="35460" marB="35460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zh-CN" altLang="en-US" sz="1400" b="1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搜索推广后台</a:t>
                      </a:r>
                      <a:endParaRPr lang="zh-CN" altLang="en-US" sz="1400">
                        <a:solidFill>
                          <a:schemeClr val="bg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70920" marR="70920" marT="35460" marB="35460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zh-CN" altLang="en-US" sz="1400" b="1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百度推广客户端</a:t>
                      </a:r>
                      <a:endParaRPr lang="zh-CN" altLang="en-US" sz="1400">
                        <a:solidFill>
                          <a:schemeClr val="bg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70920" marR="70920" marT="35460" marB="35460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zh-CN" altLang="en-US" sz="1400" b="1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百度推广手机端</a:t>
                      </a:r>
                      <a:endParaRPr lang="zh-CN" altLang="en-US" sz="1400">
                        <a:solidFill>
                          <a:schemeClr val="bg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70920" marR="70920" marT="35460" marB="35460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zh-CN" altLang="en-US" sz="1400" b="1" dirty="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搜索推广</a:t>
                      </a: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API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70920" marR="70920" marT="35460" marB="35460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7205827"/>
                  </a:ext>
                </a:extLst>
              </a:tr>
              <a:tr h="418171">
                <a:tc>
                  <a:txBody>
                    <a:bodyPr/>
                    <a:lstStyle/>
                    <a:p>
                      <a:pPr latinLnBrk="1"/>
                      <a:r>
                        <a:rPr lang="zh-CN" altLang="en-US" sz="1400" b="1" dirty="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产品定位</a:t>
                      </a:r>
                      <a:endParaRPr lang="zh-CN" altLang="en-US" sz="1400" dirty="0">
                        <a:solidFill>
                          <a:schemeClr val="bg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70920" marR="70920" marT="35460" marB="35460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zh-CN" altLang="en-US" sz="1200" dirty="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   业务全功能覆盖</a:t>
                      </a:r>
                    </a:p>
                  </a:txBody>
                  <a:tcPr marL="70920" marR="70920" marT="35460" marB="35460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zh-CN" altLang="en-US" sz="1200" dirty="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     物料批量操作</a:t>
                      </a:r>
                    </a:p>
                  </a:txBody>
                  <a:tcPr marL="70920" marR="70920" marT="35460" marB="35460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zh-CN" altLang="en-US" sz="1200" dirty="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      便捷查看</a:t>
                      </a:r>
                    </a:p>
                  </a:txBody>
                  <a:tcPr marL="70920" marR="70920" marT="35460" marB="35460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zh-CN" altLang="en-US" sz="1200" dirty="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 程序化对接</a:t>
                      </a:r>
                      <a:r>
                        <a:rPr lang="en-US" altLang="zh-CN" sz="1200" dirty="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/</a:t>
                      </a:r>
                      <a:r>
                        <a:rPr lang="zh-CN" altLang="en-US" sz="1200" dirty="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物料批量操作</a:t>
                      </a:r>
                    </a:p>
                  </a:txBody>
                  <a:tcPr marL="70920" marR="70920" marT="35460" marB="35460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2817733"/>
                  </a:ext>
                </a:extLst>
              </a:tr>
              <a:tr h="596357">
                <a:tc>
                  <a:txBody>
                    <a:bodyPr/>
                    <a:lstStyle/>
                    <a:p>
                      <a:pPr latinLnBrk="1"/>
                      <a:r>
                        <a:rPr lang="zh-CN" altLang="en-US" sz="1400" b="1" dirty="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技术人员支持</a:t>
                      </a:r>
                      <a:endParaRPr lang="zh-CN" altLang="en-US" sz="1400" dirty="0">
                        <a:solidFill>
                          <a:schemeClr val="bg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70920" marR="70920" marT="35460" marB="35460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zh-CN" altLang="en-US" sz="1200" dirty="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不需要</a:t>
                      </a:r>
                    </a:p>
                  </a:txBody>
                  <a:tcPr marL="70920" marR="70920" marT="35460" marB="35460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zh-CN" altLang="en-US" sz="1200" dirty="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不需要</a:t>
                      </a:r>
                    </a:p>
                  </a:txBody>
                  <a:tcPr marL="70920" marR="70920" marT="35460" marB="35460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zh-CN" altLang="en-US" sz="1200" dirty="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不需要</a:t>
                      </a:r>
                    </a:p>
                  </a:txBody>
                  <a:tcPr marL="70920" marR="70920" marT="35460" marB="35460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zh-CN" altLang="en-US" sz="1200" b="1" dirty="0">
                          <a:solidFill>
                            <a:srgbClr val="FFFF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需要</a:t>
                      </a:r>
                      <a:r>
                        <a:rPr lang="zh-CN" altLang="en-US" sz="1200" b="0" dirty="0">
                          <a:solidFill>
                            <a:srgbClr val="FFFF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（至少</a:t>
                      </a:r>
                      <a:r>
                        <a:rPr lang="en-US" altLang="zh-CN" sz="1200" b="0" dirty="0">
                          <a:solidFill>
                            <a:srgbClr val="FFFF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</a:t>
                      </a:r>
                      <a:r>
                        <a:rPr lang="zh-CN" altLang="en-US" sz="1200" b="0" dirty="0">
                          <a:solidFill>
                            <a:srgbClr val="FFFF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名技术）</a:t>
                      </a:r>
                    </a:p>
                  </a:txBody>
                  <a:tcPr marL="70920" marR="70920" marT="35460" marB="35460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112612"/>
                  </a:ext>
                </a:extLst>
              </a:tr>
              <a:tr h="1170686">
                <a:tc>
                  <a:txBody>
                    <a:bodyPr/>
                    <a:lstStyle/>
                    <a:p>
                      <a:pPr latinLnBrk="1"/>
                      <a:r>
                        <a:rPr lang="zh-CN" altLang="en-US" sz="1400" b="1" dirty="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主要功能</a:t>
                      </a:r>
                      <a:endParaRPr lang="zh-CN" altLang="en-US" sz="1400" dirty="0">
                        <a:solidFill>
                          <a:schemeClr val="bg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70920" marR="70920" marT="35460" marB="35460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anose="020B0604020202020204" pitchFamily="34" charset="0"/>
                        <a:buChar char="•"/>
                      </a:pPr>
                      <a:r>
                        <a:rPr lang="zh-CN" altLang="en-US" sz="1200" dirty="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界面化操作</a:t>
                      </a:r>
                    </a:p>
                    <a:p>
                      <a:pPr algn="l" latinLnBrk="1">
                        <a:buFont typeface="Arial" panose="020B0604020202020204" pitchFamily="34" charset="0"/>
                        <a:buChar char="•"/>
                      </a:pPr>
                      <a:r>
                        <a:rPr lang="zh-CN" altLang="en-US" sz="1200" dirty="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视觉化报告</a:t>
                      </a:r>
                      <a:endParaRPr lang="en-US" altLang="zh-CN" sz="1200" dirty="0">
                        <a:solidFill>
                          <a:schemeClr val="bg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algn="l" latinLnBrk="1">
                        <a:buFont typeface="Arial" panose="020B0604020202020204" pitchFamily="34" charset="0"/>
                        <a:buChar char="•"/>
                      </a:pPr>
                      <a:r>
                        <a:rPr lang="zh-CN" altLang="en-US" sz="1200" dirty="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业务功能齐全</a:t>
                      </a:r>
                    </a:p>
                  </a:txBody>
                  <a:tcPr marL="70920" marR="70920" marT="35460" marB="35460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buFont typeface="Arial" panose="020B0604020202020204" pitchFamily="34" charset="0"/>
                        <a:buChar char="•"/>
                      </a:pPr>
                      <a:r>
                        <a:rPr lang="zh-CN" altLang="en-US" sz="1200" dirty="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批量编辑工具</a:t>
                      </a:r>
                    </a:p>
                    <a:p>
                      <a:pPr latinLnBrk="1">
                        <a:buFont typeface="Arial" panose="020B0604020202020204" pitchFamily="34" charset="0"/>
                        <a:buChar char="•"/>
                      </a:pPr>
                      <a:r>
                        <a:rPr lang="zh-CN" altLang="en-US" sz="1200" dirty="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快速多项目更新</a:t>
                      </a:r>
                    </a:p>
                    <a:p>
                      <a:pPr latinLnBrk="1">
                        <a:buFont typeface="Arial" panose="020B0604020202020204" pitchFamily="34" charset="0"/>
                        <a:buChar char="•"/>
                      </a:pPr>
                      <a:r>
                        <a:rPr lang="zh-CN" altLang="en-US" sz="1200" dirty="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批量操作计划、单元、关键词、创意</a:t>
                      </a:r>
                    </a:p>
                  </a:txBody>
                  <a:tcPr marL="70920" marR="70920" marT="35460" marB="35460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buFont typeface="Arial" panose="020B0604020202020204" pitchFamily="34" charset="0"/>
                        <a:buChar char="•"/>
                      </a:pPr>
                      <a:r>
                        <a:rPr lang="zh-CN" altLang="en-US" sz="1200" dirty="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即时查看账户信息</a:t>
                      </a:r>
                    </a:p>
                    <a:p>
                      <a:pPr latinLnBrk="1">
                        <a:buFont typeface="Arial" panose="020B0604020202020204" pitchFamily="34" charset="0"/>
                        <a:buChar char="•"/>
                      </a:pPr>
                      <a:r>
                        <a:rPr lang="zh-CN" altLang="en-US" sz="1200" dirty="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简易操作</a:t>
                      </a:r>
                    </a:p>
                  </a:txBody>
                  <a:tcPr marL="70920" marR="70920" marT="35460" marB="35460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buFont typeface="Arial" panose="020B0604020202020204" pitchFamily="34" charset="0"/>
                        <a:buChar char="•"/>
                      </a:pPr>
                      <a:r>
                        <a:rPr lang="zh-CN" altLang="en-US" sz="1200" b="0" dirty="0">
                          <a:solidFill>
                            <a:srgbClr val="FFFF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实现个性化、定制化功能</a:t>
                      </a:r>
                    </a:p>
                    <a:p>
                      <a:pPr latinLnBrk="1">
                        <a:buFont typeface="Arial" panose="020B0604020202020204" pitchFamily="34" charset="0"/>
                        <a:buChar char="•"/>
                      </a:pPr>
                      <a:r>
                        <a:rPr lang="zh-CN" altLang="en-US" sz="1200" b="0" dirty="0">
                          <a:solidFill>
                            <a:srgbClr val="FFFF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与企业自身系统集成、打通</a:t>
                      </a:r>
                    </a:p>
                    <a:p>
                      <a:pPr latinLnBrk="1">
                        <a:buFont typeface="Arial" panose="020B0604020202020204" pitchFamily="34" charset="0"/>
                        <a:buChar char="•"/>
                      </a:pPr>
                      <a:r>
                        <a:rPr lang="zh-CN" altLang="en-US" sz="1200" b="0" dirty="0">
                          <a:solidFill>
                            <a:srgbClr val="FFFF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自动账户管理</a:t>
                      </a:r>
                    </a:p>
                    <a:p>
                      <a:pPr latinLnBrk="1">
                        <a:buFont typeface="Arial" panose="020B0604020202020204" pitchFamily="34" charset="0"/>
                        <a:buChar char="•"/>
                      </a:pPr>
                      <a:r>
                        <a:rPr lang="zh-CN" altLang="en-US" sz="1200" b="0" dirty="0">
                          <a:solidFill>
                            <a:srgbClr val="FFFF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基于</a:t>
                      </a:r>
                      <a:r>
                        <a:rPr lang="en-US" altLang="zh-CN" sz="1200" b="0" dirty="0" err="1">
                          <a:solidFill>
                            <a:srgbClr val="FFFF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api</a:t>
                      </a:r>
                      <a:r>
                        <a:rPr lang="zh-CN" altLang="en-US" sz="1200" b="0" dirty="0">
                          <a:solidFill>
                            <a:srgbClr val="FFFF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开发第三方工具</a:t>
                      </a:r>
                    </a:p>
                  </a:txBody>
                  <a:tcPr marL="70920" marR="70920" marT="35460" marB="35460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77444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15842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84366415-7AAB-764A-8F44-7EF3BD30E0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512" y="-20538"/>
            <a:ext cx="9289032" cy="5164038"/>
          </a:xfrm>
          <a:prstGeom prst="rect">
            <a:avLst/>
          </a:prstGeom>
        </p:spPr>
      </p:pic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E784D637-8C2D-314F-BF2A-CD405445D34B}"/>
              </a:ext>
            </a:extLst>
          </p:cNvPr>
          <p:cNvCxnSpPr>
            <a:cxnSpLocks/>
          </p:cNvCxnSpPr>
          <p:nvPr/>
        </p:nvCxnSpPr>
        <p:spPr>
          <a:xfrm>
            <a:off x="-36512" y="483513"/>
            <a:ext cx="936104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标题 2">
            <a:extLst>
              <a:ext uri="{FF2B5EF4-FFF2-40B4-BE49-F238E27FC236}">
                <a16:creationId xmlns:a16="http://schemas.microsoft.com/office/drawing/2014/main" id="{013384C0-61F5-7749-9446-FA677994345A}"/>
              </a:ext>
            </a:extLst>
          </p:cNvPr>
          <p:cNvSpPr txBox="1">
            <a:spLocks/>
          </p:cNvSpPr>
          <p:nvPr/>
        </p:nvSpPr>
        <p:spPr>
          <a:xfrm>
            <a:off x="395536" y="42742"/>
            <a:ext cx="2016224" cy="360538"/>
          </a:xfrm>
          <a:prstGeom prst="rect">
            <a:avLst/>
          </a:prstGeom>
        </p:spPr>
        <p:txBody>
          <a:bodyPr/>
          <a:lstStyle>
            <a:lvl1pPr algn="l" defTabSz="57598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8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spc="378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  <a:sym typeface="+mn-lt"/>
              </a:rPr>
              <a:t>产品价值</a:t>
            </a:r>
          </a:p>
        </p:txBody>
      </p:sp>
      <p:sp>
        <p:nvSpPr>
          <p:cNvPr id="6" name="进程 9">
            <a:extLst>
              <a:ext uri="{FF2B5EF4-FFF2-40B4-BE49-F238E27FC236}">
                <a16:creationId xmlns:a16="http://schemas.microsoft.com/office/drawing/2014/main" id="{85FBAF31-D48D-1348-8CD2-CD1F877AA986}"/>
              </a:ext>
            </a:extLst>
          </p:cNvPr>
          <p:cNvSpPr/>
          <p:nvPr/>
        </p:nvSpPr>
        <p:spPr>
          <a:xfrm>
            <a:off x="237534" y="987574"/>
            <a:ext cx="2032583" cy="384190"/>
          </a:xfrm>
          <a:prstGeom prst="flowChartProcess">
            <a:avLst/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400" b="1" dirty="0">
                <a:solidFill>
                  <a:schemeClr val="tx1"/>
                </a:solidFill>
                <a:latin typeface="Microsoft YaHei" charset="-122"/>
                <a:ea typeface="Microsoft YaHei" charset="-122"/>
                <a:cs typeface="Microsoft YaHei" charset="-122"/>
              </a:rPr>
              <a:t>节约时间与人力成本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E70FC97-85BA-034C-8FFA-E9E3CA9EC952}"/>
              </a:ext>
            </a:extLst>
          </p:cNvPr>
          <p:cNvSpPr/>
          <p:nvPr/>
        </p:nvSpPr>
        <p:spPr>
          <a:xfrm>
            <a:off x="237531" y="1371765"/>
            <a:ext cx="8510934" cy="502446"/>
          </a:xfrm>
          <a:prstGeom prst="rect">
            <a:avLst/>
          </a:prstGeom>
          <a:noFill/>
          <a:ln w="1270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通过</a:t>
            </a:r>
            <a:r>
              <a:rPr lang="en-US" altLang="zh-CN" sz="1400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API</a:t>
            </a:r>
            <a:r>
              <a:rPr lang="zh-CN" altLang="en-US" sz="1400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对接实现自动化营销</a:t>
            </a:r>
            <a:r>
              <a:rPr lang="zh-CN" altLang="en-US" sz="1100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（如批量创建广告，批量调取数据）</a:t>
            </a:r>
            <a:r>
              <a:rPr lang="zh-CN" altLang="en-US" sz="1400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，大幅降低人力成本和时间成本，提高工作效率</a:t>
            </a:r>
            <a:endParaRPr lang="en-US" altLang="zh-CN" sz="1400" dirty="0">
              <a:solidFill>
                <a:schemeClr val="bg1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8" name="进程 15">
            <a:extLst>
              <a:ext uri="{FF2B5EF4-FFF2-40B4-BE49-F238E27FC236}">
                <a16:creationId xmlns:a16="http://schemas.microsoft.com/office/drawing/2014/main" id="{259393D9-0FF9-1841-A35E-FF7F4709BD8C}"/>
              </a:ext>
            </a:extLst>
          </p:cNvPr>
          <p:cNvSpPr/>
          <p:nvPr/>
        </p:nvSpPr>
        <p:spPr>
          <a:xfrm>
            <a:off x="260407" y="3605952"/>
            <a:ext cx="2032584" cy="377975"/>
          </a:xfrm>
          <a:prstGeom prst="flowChartProcess">
            <a:avLst/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400" b="1" dirty="0">
                <a:solidFill>
                  <a:schemeClr val="tx1"/>
                </a:solidFill>
                <a:latin typeface="Microsoft YaHei" charset="-122"/>
                <a:ea typeface="Microsoft YaHei" charset="-122"/>
              </a:rPr>
              <a:t>满足多样性需求</a:t>
            </a:r>
          </a:p>
        </p:txBody>
      </p:sp>
      <p:sp>
        <p:nvSpPr>
          <p:cNvPr id="9" name="进程 16">
            <a:extLst>
              <a:ext uri="{FF2B5EF4-FFF2-40B4-BE49-F238E27FC236}">
                <a16:creationId xmlns:a16="http://schemas.microsoft.com/office/drawing/2014/main" id="{5020A90B-60F6-C14F-996E-A20EC704BF24}"/>
              </a:ext>
            </a:extLst>
          </p:cNvPr>
          <p:cNvSpPr/>
          <p:nvPr/>
        </p:nvSpPr>
        <p:spPr>
          <a:xfrm>
            <a:off x="237530" y="2294142"/>
            <a:ext cx="2032585" cy="377975"/>
          </a:xfrm>
          <a:prstGeom prst="flowChartProcess">
            <a:avLst/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400" b="1" dirty="0">
                <a:solidFill>
                  <a:schemeClr val="tx1"/>
                </a:solidFill>
                <a:latin typeface="Microsoft YaHei" charset="-122"/>
                <a:ea typeface="Microsoft YaHei" charset="-122"/>
              </a:rPr>
              <a:t>助力提升投放效果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9BD4D34-F071-6E4A-A424-2C29B26C6CDF}"/>
              </a:ext>
            </a:extLst>
          </p:cNvPr>
          <p:cNvSpPr/>
          <p:nvPr/>
        </p:nvSpPr>
        <p:spPr>
          <a:xfrm>
            <a:off x="260406" y="3999593"/>
            <a:ext cx="8510935" cy="514431"/>
          </a:xfrm>
          <a:prstGeom prst="rect">
            <a:avLst/>
          </a:prstGeom>
          <a:noFill/>
          <a:ln w="1270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>
                <a:solidFill>
                  <a:schemeClr val="bg1"/>
                </a:solidFill>
                <a:latin typeface="Microsoft YaHei" charset="-122"/>
                <a:ea typeface="Microsoft YaHei" charset="-122"/>
              </a:rPr>
              <a:t>通过</a:t>
            </a:r>
            <a:r>
              <a:rPr lang="en-US" altLang="zh-CN" sz="1400" dirty="0">
                <a:solidFill>
                  <a:schemeClr val="bg1"/>
                </a:solidFill>
                <a:latin typeface="Microsoft YaHei" charset="-122"/>
                <a:ea typeface="Microsoft YaHei" charset="-122"/>
              </a:rPr>
              <a:t>API</a:t>
            </a:r>
            <a:r>
              <a:rPr lang="zh-CN" altLang="en-US" sz="1400" dirty="0">
                <a:solidFill>
                  <a:schemeClr val="bg1"/>
                </a:solidFill>
                <a:latin typeface="Microsoft YaHei" charset="-122"/>
                <a:ea typeface="Microsoft YaHei" charset="-122"/>
              </a:rPr>
              <a:t>结合自身业务优势，搭建一套个性化营销工具，实现企业营销工具与搜索推广平台的打通，大幅提升营销能力</a:t>
            </a:r>
            <a:endParaRPr lang="en-US" altLang="zh-CN" sz="1400" dirty="0">
              <a:solidFill>
                <a:schemeClr val="bg1"/>
              </a:solidFill>
              <a:latin typeface="Microsoft YaHei" charset="-122"/>
              <a:ea typeface="Microsoft YaHei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1951D61-57B7-634A-9454-B393FC0A15E2}"/>
              </a:ext>
            </a:extLst>
          </p:cNvPr>
          <p:cNvSpPr/>
          <p:nvPr/>
        </p:nvSpPr>
        <p:spPr>
          <a:xfrm>
            <a:off x="237531" y="2685138"/>
            <a:ext cx="8488058" cy="453557"/>
          </a:xfrm>
          <a:prstGeom prst="rect">
            <a:avLst/>
          </a:prstGeom>
          <a:noFill/>
          <a:ln w="1270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>
                <a:solidFill>
                  <a:schemeClr val="bg1"/>
                </a:solidFill>
                <a:latin typeface="Microsoft YaHei" charset="-122"/>
                <a:ea typeface="Microsoft YaHei" charset="-122"/>
              </a:rPr>
              <a:t>通过</a:t>
            </a:r>
            <a:r>
              <a:rPr lang="en-US" altLang="zh-CN" sz="1400" dirty="0">
                <a:solidFill>
                  <a:schemeClr val="bg1"/>
                </a:solidFill>
                <a:latin typeface="Microsoft YaHei" charset="-122"/>
                <a:ea typeface="Microsoft YaHei" charset="-122"/>
              </a:rPr>
              <a:t>API</a:t>
            </a:r>
            <a:r>
              <a:rPr lang="zh-CN" altLang="en-US" sz="1400" dirty="0">
                <a:solidFill>
                  <a:schemeClr val="bg1"/>
                </a:solidFill>
                <a:latin typeface="Microsoft YaHei" charset="-122"/>
                <a:ea typeface="Microsoft YaHei" charset="-122"/>
              </a:rPr>
              <a:t>进行多方数据打通，监控分析全方位一体化，结合分析结果优化投放策略，提升投放效果</a:t>
            </a:r>
            <a:endParaRPr lang="en-US" altLang="zh-CN" sz="1400" dirty="0">
              <a:solidFill>
                <a:schemeClr val="bg1"/>
              </a:solidFill>
              <a:latin typeface="Microsoft YaHei" charset="-122"/>
              <a:ea typeface="Microsoft YaHei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ECC62FD-2E66-4747-96D3-908D132A7C62}"/>
              </a:ext>
            </a:extLst>
          </p:cNvPr>
          <p:cNvSpPr/>
          <p:nvPr/>
        </p:nvSpPr>
        <p:spPr>
          <a:xfrm>
            <a:off x="-36511" y="-20539"/>
            <a:ext cx="144015" cy="5040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83631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EC855290-C5B5-4744-A82B-4D5FFEA3D8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512" y="-20538"/>
            <a:ext cx="9289032" cy="5164038"/>
          </a:xfrm>
          <a:prstGeom prst="rect">
            <a:avLst/>
          </a:prstGeom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E7D61570-FA5C-AE4D-A6BC-4F8642EA7605}"/>
              </a:ext>
            </a:extLst>
          </p:cNvPr>
          <p:cNvSpPr txBox="1">
            <a:spLocks/>
          </p:cNvSpPr>
          <p:nvPr/>
        </p:nvSpPr>
        <p:spPr>
          <a:xfrm>
            <a:off x="573056" y="93730"/>
            <a:ext cx="7848872" cy="360538"/>
          </a:xfrm>
          <a:prstGeom prst="rect">
            <a:avLst/>
          </a:prstGeom>
        </p:spPr>
        <p:txBody>
          <a:bodyPr/>
          <a:lstStyle>
            <a:lvl1pPr algn="l" defTabSz="57598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8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b="1" spc="378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  <a:sym typeface="+mn-lt"/>
              </a:rPr>
              <a:t>API</a:t>
            </a:r>
            <a:r>
              <a:rPr lang="zh-CN" altLang="en-US" sz="2400" b="1" spc="378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  <a:sym typeface="+mn-lt"/>
              </a:rPr>
              <a:t>作为“原子粒度积木”赋能开发者无限可能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50F7416A-BBD0-D847-8999-0BF9AD295336}"/>
              </a:ext>
            </a:extLst>
          </p:cNvPr>
          <p:cNvGrpSpPr/>
          <p:nvPr/>
        </p:nvGrpSpPr>
        <p:grpSpPr>
          <a:xfrm>
            <a:off x="1426338" y="1799736"/>
            <a:ext cx="2320381" cy="2232248"/>
            <a:chOff x="993508" y="1590156"/>
            <a:chExt cx="2320381" cy="2232248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6AC1C039-6DDF-0544-84A6-8B5310DAD1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0022" y="3291830"/>
              <a:ext cx="530574" cy="530574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CC015947-3515-984E-9DEA-64217E37FE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508" y="1590156"/>
              <a:ext cx="530574" cy="530574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559E7DE2-6859-4741-A576-C32594268C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3315" y="1590156"/>
              <a:ext cx="530574" cy="530574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5C367166-3BAC-4C4E-98E1-D042333639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1410" y="3291830"/>
              <a:ext cx="530574" cy="530574"/>
            </a:xfrm>
            <a:prstGeom prst="rect">
              <a:avLst/>
            </a:prstGeom>
          </p:spPr>
        </p:pic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F8CEC697-163A-CC45-ADAF-11AFB12536D0}"/>
                </a:ext>
              </a:extLst>
            </p:cNvPr>
            <p:cNvSpPr/>
            <p:nvPr/>
          </p:nvSpPr>
          <p:spPr>
            <a:xfrm>
              <a:off x="1772226" y="2335705"/>
              <a:ext cx="739136" cy="772835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9D5BDA75-7C59-E547-82D7-25D241DE2EBB}"/>
                </a:ext>
              </a:extLst>
            </p:cNvPr>
            <p:cNvSpPr/>
            <p:nvPr/>
          </p:nvSpPr>
          <p:spPr>
            <a:xfrm>
              <a:off x="1485294" y="2065539"/>
              <a:ext cx="1304535" cy="1304535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FD90AFFD-4DCB-DC42-B92B-C8DA831309C9}"/>
                </a:ext>
              </a:extLst>
            </p:cNvPr>
            <p:cNvSpPr/>
            <p:nvPr/>
          </p:nvSpPr>
          <p:spPr>
            <a:xfrm>
              <a:off x="1162463" y="1726949"/>
              <a:ext cx="1958662" cy="195866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8D519BCB-9AD9-CF42-B9DB-9E7129EDE396}"/>
                </a:ext>
              </a:extLst>
            </p:cNvPr>
            <p:cNvSpPr txBox="1"/>
            <p:nvPr/>
          </p:nvSpPr>
          <p:spPr>
            <a:xfrm>
              <a:off x="1793060" y="2548530"/>
              <a:ext cx="73449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kumimoji="1" lang="en-US" altLang="zh-CN" sz="1600" b="1" spc="5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API</a:t>
              </a:r>
              <a:endParaRPr kumimoji="1" lang="zh-CN" altLang="en-US" sz="1600" b="1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70D06D80-29B2-3240-9EC5-04E452E600BE}"/>
              </a:ext>
            </a:extLst>
          </p:cNvPr>
          <p:cNvSpPr txBox="1"/>
          <p:nvPr/>
        </p:nvSpPr>
        <p:spPr>
          <a:xfrm>
            <a:off x="41762" y="1494420"/>
            <a:ext cx="19228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zh-CN" altLang="en-US" sz="1400" b="1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自动化广告管理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632CA80-8387-7742-8485-0CC8F28207CB}"/>
              </a:ext>
            </a:extLst>
          </p:cNvPr>
          <p:cNvSpPr txBox="1"/>
          <p:nvPr/>
        </p:nvSpPr>
        <p:spPr>
          <a:xfrm>
            <a:off x="153617" y="1904234"/>
            <a:ext cx="111130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zh-CN" altLang="en-US" sz="1050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批量创建</a:t>
            </a:r>
            <a:endParaRPr kumimoji="1" lang="en-US" altLang="zh-CN" sz="1050" spc="50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zh-CN" altLang="en-US" sz="1050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批量修改</a:t>
            </a:r>
            <a:endParaRPr kumimoji="1" lang="en-US" altLang="zh-CN" sz="1050" spc="50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zh-CN" altLang="en-US" sz="1050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批量查询</a:t>
            </a:r>
            <a:endParaRPr kumimoji="1" lang="en-US" altLang="zh-CN" sz="1050" spc="50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zh-CN" altLang="en-US" sz="1050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批量删除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E0E8AF47-A2A7-9645-9A77-F31C9BEC64CA}"/>
              </a:ext>
            </a:extLst>
          </p:cNvPr>
          <p:cNvSpPr txBox="1"/>
          <p:nvPr/>
        </p:nvSpPr>
        <p:spPr>
          <a:xfrm>
            <a:off x="3731869" y="1525005"/>
            <a:ext cx="16466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zh-CN" altLang="en-US" sz="1400" b="1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数据深度打通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9B9E3216-9216-B045-A29E-8B056275C096}"/>
              </a:ext>
            </a:extLst>
          </p:cNvPr>
          <p:cNvSpPr txBox="1"/>
          <p:nvPr/>
        </p:nvSpPr>
        <p:spPr>
          <a:xfrm>
            <a:off x="55717" y="3394847"/>
            <a:ext cx="11592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zh-CN" altLang="en-US" sz="1400" b="1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物料同步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C178D752-B2A7-2C4F-AA6E-5BFB8BADC4E4}"/>
              </a:ext>
            </a:extLst>
          </p:cNvPr>
          <p:cNvSpPr txBox="1"/>
          <p:nvPr/>
        </p:nvSpPr>
        <p:spPr>
          <a:xfrm>
            <a:off x="3770255" y="3347521"/>
            <a:ext cx="11592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zh-CN" altLang="en-US" sz="1400" b="1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综合查询</a:t>
            </a:r>
            <a:endParaRPr kumimoji="1" lang="en-US" altLang="zh-CN" sz="1400" b="1" spc="50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F9374FCB-7D8A-A940-92AB-24A8530E1DB2}"/>
              </a:ext>
            </a:extLst>
          </p:cNvPr>
          <p:cNvSpPr txBox="1"/>
          <p:nvPr/>
        </p:nvSpPr>
        <p:spPr>
          <a:xfrm>
            <a:off x="3809225" y="1953636"/>
            <a:ext cx="137653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zh-CN" altLang="en-US" sz="1050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各项数据报告</a:t>
            </a:r>
            <a:endParaRPr kumimoji="1" lang="en-US" altLang="zh-CN" sz="1050" spc="50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zh-CN" altLang="en-US" sz="1050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定时获取数据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0EB6ABBD-C3E1-9548-9887-65503199D752}"/>
              </a:ext>
            </a:extLst>
          </p:cNvPr>
          <p:cNvSpPr txBox="1"/>
          <p:nvPr/>
        </p:nvSpPr>
        <p:spPr>
          <a:xfrm>
            <a:off x="54971" y="3766697"/>
            <a:ext cx="12497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zh-CN" altLang="en-US" sz="1050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账户计划、单元、关键词、创意的物料同步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184DA27-A47D-0244-ADF7-6F62499458D4}"/>
              </a:ext>
            </a:extLst>
          </p:cNvPr>
          <p:cNvSpPr txBox="1"/>
          <p:nvPr/>
        </p:nvSpPr>
        <p:spPr>
          <a:xfrm>
            <a:off x="3774266" y="3743443"/>
            <a:ext cx="137653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zh-CN" altLang="en-US" sz="1050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根据关键词</a:t>
            </a:r>
            <a:r>
              <a:rPr kumimoji="1" lang="en-US" altLang="zh-CN" sz="1050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kumimoji="1" lang="zh-CN" altLang="en-US" sz="1050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创意状态筛选</a:t>
            </a:r>
            <a:endParaRPr kumimoji="1" lang="en-US" altLang="zh-CN" sz="1050" spc="50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zh-CN" altLang="en-US" sz="1050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物料标签</a:t>
            </a:r>
            <a:endParaRPr kumimoji="1" lang="en-US" altLang="zh-CN" sz="1050" spc="50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3" name="直线连接符 22">
            <a:extLst>
              <a:ext uri="{FF2B5EF4-FFF2-40B4-BE49-F238E27FC236}">
                <a16:creationId xmlns:a16="http://schemas.microsoft.com/office/drawing/2014/main" id="{559594BB-7DE5-3B40-9A63-9D06B7F5EE17}"/>
              </a:ext>
            </a:extLst>
          </p:cNvPr>
          <p:cNvCxnSpPr>
            <a:cxnSpLocks/>
          </p:cNvCxnSpPr>
          <p:nvPr/>
        </p:nvCxnSpPr>
        <p:spPr>
          <a:xfrm>
            <a:off x="5724128" y="1525005"/>
            <a:ext cx="0" cy="3379410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>
            <a:extLst>
              <a:ext uri="{FF2B5EF4-FFF2-40B4-BE49-F238E27FC236}">
                <a16:creationId xmlns:a16="http://schemas.microsoft.com/office/drawing/2014/main" id="{2328152C-7AA2-8243-AA16-4F5A083DC568}"/>
              </a:ext>
            </a:extLst>
          </p:cNvPr>
          <p:cNvSpPr/>
          <p:nvPr/>
        </p:nvSpPr>
        <p:spPr>
          <a:xfrm>
            <a:off x="5894198" y="1648308"/>
            <a:ext cx="3208040" cy="229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  <a:sym typeface="+mn-lt"/>
              </a:rPr>
              <a:t>API</a:t>
            </a:r>
            <a:r>
              <a:rPr lang="zh-CN" altLang="en-US" sz="2000" b="1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  <a:sym typeface="+mn-lt"/>
              </a:rPr>
              <a:t> </a:t>
            </a:r>
            <a:r>
              <a:rPr lang="zh-CN" altLang="en-US" sz="1400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  <a:sym typeface="+mn-lt"/>
              </a:rPr>
              <a:t>将凤巢平台的功能拆分成“</a:t>
            </a:r>
            <a:r>
              <a:rPr lang="zh-CN" altLang="en-US" sz="1400" b="1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  <a:sym typeface="+mn-lt"/>
              </a:rPr>
              <a:t>一个个独立的</a:t>
            </a:r>
            <a:r>
              <a:rPr lang="en-US" altLang="zh-CN" sz="1400" b="1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  <a:sym typeface="+mn-lt"/>
              </a:rPr>
              <a:t>API</a:t>
            </a:r>
            <a:r>
              <a:rPr lang="zh-CN" altLang="en-US" sz="1400" b="1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  <a:sym typeface="+mn-lt"/>
              </a:rPr>
              <a:t>接口</a:t>
            </a:r>
            <a:r>
              <a:rPr lang="zh-CN" altLang="en-US" sz="1400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  <a:sym typeface="+mn-lt"/>
              </a:rPr>
              <a:t>”</a:t>
            </a:r>
            <a:endParaRPr lang="en-US" altLang="zh-CN" sz="1400" dirty="0">
              <a:solidFill>
                <a:schemeClr val="bg1"/>
              </a:solidFill>
              <a:latin typeface="Microsoft YaHei" charset="-122"/>
              <a:ea typeface="Microsoft YaHei" charset="-122"/>
              <a:cs typeface="Microsoft YaHei" charset="-122"/>
              <a:sym typeface="+mn-lt"/>
            </a:endParaRPr>
          </a:p>
          <a:p>
            <a:r>
              <a:rPr lang="en-US" altLang="zh-CN" sz="1400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  <a:sym typeface="+mn-lt"/>
              </a:rPr>
              <a:t>——</a:t>
            </a:r>
            <a:r>
              <a:rPr lang="zh-CN" altLang="en-US" sz="1400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  <a:sym typeface="+mn-lt"/>
              </a:rPr>
              <a:t>每个</a:t>
            </a:r>
            <a:r>
              <a:rPr lang="en-US" altLang="zh-CN" sz="1400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  <a:sym typeface="+mn-lt"/>
              </a:rPr>
              <a:t>API</a:t>
            </a:r>
            <a:r>
              <a:rPr lang="zh-CN" altLang="en-US" sz="1400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  <a:sym typeface="+mn-lt"/>
              </a:rPr>
              <a:t>接口都能完成独立的操作</a:t>
            </a:r>
            <a:endParaRPr lang="en-US" altLang="zh-CN" sz="1400" dirty="0">
              <a:solidFill>
                <a:schemeClr val="bg1"/>
              </a:solidFill>
              <a:latin typeface="Microsoft YaHei" charset="-122"/>
              <a:ea typeface="Microsoft YaHei" charset="-122"/>
              <a:cs typeface="Microsoft YaHei" charset="-122"/>
              <a:sym typeface="+mn-lt"/>
            </a:endParaRPr>
          </a:p>
          <a:p>
            <a:r>
              <a:rPr lang="zh-CN" altLang="en-US" sz="1100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  <a:sym typeface="+mn-lt"/>
              </a:rPr>
              <a:t>（例如关键词接口、报告接口）</a:t>
            </a:r>
            <a:endParaRPr lang="en-US" altLang="zh-CN" sz="1400" dirty="0">
              <a:solidFill>
                <a:schemeClr val="bg1"/>
              </a:solidFill>
              <a:latin typeface="Microsoft YaHei" charset="-122"/>
              <a:ea typeface="Microsoft YaHei" charset="-122"/>
              <a:cs typeface="Microsoft YaHei" charset="-122"/>
              <a:sym typeface="+mn-lt"/>
            </a:endParaRPr>
          </a:p>
          <a:p>
            <a:endParaRPr lang="en-US" altLang="zh-CN" sz="1400" b="1" dirty="0">
              <a:solidFill>
                <a:schemeClr val="bg1"/>
              </a:solidFill>
              <a:latin typeface="Microsoft YaHei" charset="-122"/>
              <a:ea typeface="Microsoft YaHei" charset="-122"/>
              <a:cs typeface="Microsoft YaHei" charset="-122"/>
              <a:sym typeface="+mn-lt"/>
            </a:endParaRPr>
          </a:p>
          <a:p>
            <a:endParaRPr lang="en-US" altLang="zh-CN" sz="1400" b="1" dirty="0">
              <a:solidFill>
                <a:schemeClr val="bg1"/>
              </a:solidFill>
              <a:latin typeface="Microsoft YaHei" charset="-122"/>
              <a:ea typeface="Microsoft YaHei" charset="-122"/>
              <a:cs typeface="Microsoft YaHei" charset="-122"/>
              <a:sym typeface="+mn-lt"/>
            </a:endParaRPr>
          </a:p>
          <a:p>
            <a:r>
              <a:rPr lang="zh-CN" altLang="en-US" sz="1400" b="1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  <a:sym typeface="+mn-lt"/>
              </a:rPr>
              <a:t>每一个</a:t>
            </a:r>
            <a:r>
              <a:rPr lang="en-US" altLang="zh-CN" sz="1400" b="1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  <a:sym typeface="+mn-lt"/>
              </a:rPr>
              <a:t>API</a:t>
            </a:r>
            <a:r>
              <a:rPr lang="zh-CN" altLang="en-US" sz="1400" b="1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  <a:sym typeface="+mn-lt"/>
              </a:rPr>
              <a:t>接口就是一个原子</a:t>
            </a:r>
            <a:r>
              <a:rPr lang="zh-CN" altLang="en-US" sz="1100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  <a:sym typeface="+mn-lt"/>
              </a:rPr>
              <a:t>（最细粒度）</a:t>
            </a:r>
            <a:r>
              <a:rPr lang="zh-CN" altLang="en-US" sz="1400" b="1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  <a:sym typeface="+mn-lt"/>
              </a:rPr>
              <a:t>积木，使用这些”积木“搭建自己想要的模型，</a:t>
            </a:r>
            <a:r>
              <a:rPr lang="zh-CN" altLang="en-US" sz="1400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  <a:sym typeface="+mn-lt"/>
              </a:rPr>
              <a:t>从而实现个性化、定制化功能。</a:t>
            </a:r>
            <a:endParaRPr lang="en-US" altLang="zh-CN" sz="1400" dirty="0">
              <a:solidFill>
                <a:schemeClr val="bg1"/>
              </a:solidFill>
              <a:latin typeface="Microsoft YaHei" charset="-122"/>
              <a:ea typeface="Microsoft YaHei" charset="-122"/>
              <a:cs typeface="Microsoft YaHei" charset="-122"/>
              <a:sym typeface="+mn-lt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B65E041F-ED4E-684F-835E-F94F580EF64D}"/>
              </a:ext>
            </a:extLst>
          </p:cNvPr>
          <p:cNvSpPr/>
          <p:nvPr/>
        </p:nvSpPr>
        <p:spPr>
          <a:xfrm>
            <a:off x="-36511" y="-20539"/>
            <a:ext cx="144015" cy="5040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1" name="直线连接符 30">
            <a:extLst>
              <a:ext uri="{FF2B5EF4-FFF2-40B4-BE49-F238E27FC236}">
                <a16:creationId xmlns:a16="http://schemas.microsoft.com/office/drawing/2014/main" id="{C868F46B-2DD3-BC4D-8233-096E67C63B62}"/>
              </a:ext>
            </a:extLst>
          </p:cNvPr>
          <p:cNvCxnSpPr>
            <a:cxnSpLocks/>
          </p:cNvCxnSpPr>
          <p:nvPr/>
        </p:nvCxnSpPr>
        <p:spPr>
          <a:xfrm>
            <a:off x="-36512" y="483513"/>
            <a:ext cx="936104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57452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EC855290-C5B5-4744-A82B-4D5FFEA3D8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162" y="-20544"/>
            <a:ext cx="9289032" cy="5164038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CFE616DB-CF7D-824B-A285-F1C1C2DFCCC7}"/>
              </a:ext>
            </a:extLst>
          </p:cNvPr>
          <p:cNvSpPr txBox="1"/>
          <p:nvPr/>
        </p:nvSpPr>
        <p:spPr>
          <a:xfrm>
            <a:off x="298728" y="807155"/>
            <a:ext cx="852174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背景：</a:t>
            </a:r>
            <a:endParaRPr kumimoji="1" lang="en-US" altLang="zh-CN" sz="1600" b="1" dirty="0">
              <a:solidFill>
                <a:schemeClr val="bg1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  <a:p>
            <a:r>
              <a:rPr kumimoji="1" lang="zh-CN" altLang="en-US" sz="1200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某大型企业、全国地域投放、有数十个投放账户、广告业务具有多名优化师共同负责，在大型促销活动期，有数万的关键词需要新增、并且</a:t>
            </a:r>
            <a:r>
              <a:rPr kumimoji="1" lang="en-US" altLang="zh-CN" sz="1200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200</a:t>
            </a:r>
            <a:r>
              <a:rPr kumimoji="1" lang="zh-CN" altLang="en-US" sz="1200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个核心竞争词，每小时都需要调整一次，希望关键词争取前三排名</a:t>
            </a:r>
            <a:endParaRPr kumimoji="1" lang="en-US" altLang="zh-CN" sz="1200" dirty="0">
              <a:solidFill>
                <a:schemeClr val="bg1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  <a:p>
            <a:endParaRPr kumimoji="1" lang="en-US" altLang="zh-CN" sz="1200" dirty="0">
              <a:solidFill>
                <a:schemeClr val="bg1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  <a:p>
            <a:r>
              <a:rPr kumimoji="1" lang="zh-CN" altLang="en-US" sz="1600" b="1" dirty="0">
                <a:solidFill>
                  <a:schemeClr val="bg1"/>
                </a:solidFill>
                <a:latin typeface="Microsoft YaHei" charset="-122"/>
                <a:ea typeface="Microsoft YaHei" charset="-122"/>
              </a:rPr>
              <a:t>人工投放：</a:t>
            </a:r>
            <a:endParaRPr kumimoji="1" lang="en-US" altLang="zh-CN" sz="1600" b="1" dirty="0">
              <a:solidFill>
                <a:schemeClr val="bg1"/>
              </a:solidFill>
              <a:latin typeface="Microsoft YaHei" charset="-122"/>
              <a:ea typeface="Microsoft YaHei" charset="-12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kumimoji="1" lang="en-US" altLang="zh-CN" sz="1200" dirty="0">
                <a:solidFill>
                  <a:schemeClr val="bg1"/>
                </a:solidFill>
                <a:latin typeface="Microsoft YaHei" charset="-122"/>
                <a:ea typeface="Microsoft YaHei" charset="-122"/>
              </a:rPr>
              <a:t>10</a:t>
            </a:r>
            <a:r>
              <a:rPr kumimoji="1" lang="zh-CN" altLang="en-US" sz="1200" dirty="0">
                <a:solidFill>
                  <a:schemeClr val="bg1"/>
                </a:solidFill>
                <a:latin typeface="Microsoft YaHei" charset="-122"/>
                <a:ea typeface="Microsoft YaHei" charset="-122"/>
              </a:rPr>
              <a:t>名优化师，前期准备期：提交</a:t>
            </a:r>
            <a:r>
              <a:rPr kumimoji="1" lang="en-US" altLang="zh-CN" sz="1200" dirty="0">
                <a:solidFill>
                  <a:schemeClr val="bg1"/>
                </a:solidFill>
                <a:latin typeface="Microsoft YaHei" charset="-122"/>
                <a:ea typeface="Microsoft YaHei" charset="-122"/>
              </a:rPr>
              <a:t>5</a:t>
            </a:r>
            <a:r>
              <a:rPr kumimoji="1" lang="zh-CN" altLang="en-US" sz="1200" dirty="0">
                <a:solidFill>
                  <a:schemeClr val="bg1"/>
                </a:solidFill>
                <a:latin typeface="Microsoft YaHei" charset="-122"/>
                <a:ea typeface="Microsoft YaHei" charset="-122"/>
              </a:rPr>
              <a:t>万个关键词，人工提交需要</a:t>
            </a:r>
            <a:r>
              <a:rPr kumimoji="1" lang="en-US" altLang="zh-CN" sz="1200" dirty="0">
                <a:solidFill>
                  <a:schemeClr val="bg1"/>
                </a:solidFill>
                <a:latin typeface="Microsoft YaHei" charset="-122"/>
                <a:ea typeface="Microsoft YaHei" charset="-122"/>
              </a:rPr>
              <a:t>1</a:t>
            </a:r>
            <a:r>
              <a:rPr kumimoji="1" lang="zh-CN" altLang="en-US" sz="1200" dirty="0">
                <a:solidFill>
                  <a:schemeClr val="bg1"/>
                </a:solidFill>
                <a:latin typeface="Microsoft YaHei" charset="-122"/>
                <a:ea typeface="Microsoft YaHei" charset="-122"/>
              </a:rPr>
              <a:t>小时</a:t>
            </a:r>
            <a:r>
              <a:rPr kumimoji="1" lang="en-US" altLang="zh-CN" sz="1200" dirty="0">
                <a:solidFill>
                  <a:schemeClr val="bg1"/>
                </a:solidFill>
                <a:latin typeface="Microsoft YaHei" charset="-122"/>
                <a:ea typeface="Microsoft YaHei" charset="-122"/>
              </a:rPr>
              <a:t>+</a:t>
            </a:r>
            <a:r>
              <a:rPr kumimoji="1" lang="zh-CN" altLang="en-US" sz="1200" dirty="0">
                <a:solidFill>
                  <a:schemeClr val="bg1"/>
                </a:solidFill>
                <a:latin typeface="Microsoft YaHei" charset="-122"/>
                <a:ea typeface="Microsoft YaHei" charset="-122"/>
              </a:rPr>
              <a:t>、活动期：</a:t>
            </a:r>
            <a:r>
              <a:rPr kumimoji="1" lang="en-US" altLang="zh-CN" sz="1200" dirty="0">
                <a:solidFill>
                  <a:schemeClr val="bg1"/>
                </a:solidFill>
                <a:latin typeface="Microsoft YaHei" charset="-122"/>
                <a:ea typeface="Microsoft YaHei" charset="-122"/>
              </a:rPr>
              <a:t>200</a:t>
            </a:r>
            <a:r>
              <a:rPr kumimoji="1" lang="zh-CN" altLang="en-US" sz="1200" dirty="0">
                <a:solidFill>
                  <a:schemeClr val="bg1"/>
                </a:solidFill>
                <a:latin typeface="Microsoft YaHei" charset="-122"/>
                <a:ea typeface="Microsoft YaHei" charset="-122"/>
              </a:rPr>
              <a:t>个核心词 调整排名需要耗时</a:t>
            </a:r>
            <a:r>
              <a:rPr kumimoji="1" lang="en-US" altLang="zh-CN" sz="1200" dirty="0">
                <a:solidFill>
                  <a:schemeClr val="bg1"/>
                </a:solidFill>
                <a:latin typeface="Microsoft YaHei" charset="-122"/>
                <a:ea typeface="Microsoft YaHei" charset="-122"/>
              </a:rPr>
              <a:t>1</a:t>
            </a:r>
            <a:r>
              <a:rPr kumimoji="1" lang="zh-CN" altLang="en-US" sz="1200" dirty="0">
                <a:solidFill>
                  <a:schemeClr val="bg1"/>
                </a:solidFill>
                <a:latin typeface="Microsoft YaHei" charset="-122"/>
                <a:ea typeface="Microsoft YaHei" charset="-122"/>
              </a:rPr>
              <a:t>小时</a:t>
            </a:r>
            <a:r>
              <a:rPr kumimoji="1" lang="en-US" altLang="zh-CN" sz="1200" dirty="0">
                <a:solidFill>
                  <a:schemeClr val="bg1"/>
                </a:solidFill>
                <a:latin typeface="Microsoft YaHei" charset="-122"/>
                <a:ea typeface="Microsoft YaHei" charset="-122"/>
              </a:rPr>
              <a:t>+</a:t>
            </a:r>
          </a:p>
          <a:p>
            <a:endParaRPr kumimoji="1" lang="en-US" altLang="zh-CN" sz="1200" dirty="0">
              <a:solidFill>
                <a:schemeClr val="bg1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  <a:p>
            <a:r>
              <a:rPr kumimoji="1" lang="en-US" altLang="zh-CN" sz="1600" b="1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API</a:t>
            </a:r>
            <a:r>
              <a:rPr kumimoji="1" lang="zh-CN" altLang="en-US" sz="1600" b="1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投放：</a:t>
            </a:r>
            <a:endParaRPr kumimoji="1" lang="en-US" altLang="zh-CN" sz="1600" b="1" dirty="0">
              <a:solidFill>
                <a:schemeClr val="bg1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  <a:p>
            <a:pPr marL="171450" indent="-171450">
              <a:buFont typeface="Arial" charset="0"/>
              <a:buChar char="•"/>
            </a:pPr>
            <a:r>
              <a:rPr kumimoji="1" lang="en-US" altLang="zh-CN" sz="1200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API</a:t>
            </a:r>
            <a:r>
              <a:rPr kumimoji="1" lang="zh-CN" altLang="en-US" sz="1200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批量创建仅需要</a:t>
            </a:r>
            <a:r>
              <a:rPr kumimoji="1" lang="en-US" altLang="zh-CN" sz="1200" dirty="0">
                <a:solidFill>
                  <a:srgbClr val="FFFF00"/>
                </a:solidFill>
                <a:latin typeface="Microsoft YaHei" charset="-122"/>
                <a:ea typeface="Microsoft YaHei" charset="-122"/>
                <a:cs typeface="Microsoft YaHei" charset="-122"/>
              </a:rPr>
              <a:t>10</a:t>
            </a:r>
            <a:r>
              <a:rPr kumimoji="1" lang="zh-CN" altLang="en-US" sz="1200" dirty="0">
                <a:solidFill>
                  <a:srgbClr val="FFFF00"/>
                </a:solidFill>
                <a:latin typeface="Microsoft YaHei" charset="-122"/>
                <a:ea typeface="Microsoft YaHei" charset="-122"/>
                <a:cs typeface="Microsoft YaHei" charset="-122"/>
              </a:rPr>
              <a:t>分钟</a:t>
            </a:r>
            <a:r>
              <a:rPr kumimoji="1" lang="zh-CN" altLang="en-US" sz="1200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、调整排名仅需</a:t>
            </a:r>
            <a:r>
              <a:rPr kumimoji="1" lang="en-US" altLang="zh-CN" sz="1200" dirty="0">
                <a:solidFill>
                  <a:srgbClr val="FFFF00"/>
                </a:solidFill>
                <a:latin typeface="Microsoft YaHei" charset="-122"/>
                <a:ea typeface="Microsoft YaHei" charset="-122"/>
                <a:cs typeface="Microsoft YaHei" charset="-122"/>
              </a:rPr>
              <a:t>10</a:t>
            </a:r>
            <a:r>
              <a:rPr kumimoji="1" lang="zh-CN" altLang="en-US" sz="1200" dirty="0">
                <a:solidFill>
                  <a:srgbClr val="FFFF00"/>
                </a:solidFill>
                <a:latin typeface="Microsoft YaHei" charset="-122"/>
                <a:ea typeface="Microsoft YaHei" charset="-122"/>
                <a:cs typeface="Microsoft YaHei" charset="-122"/>
              </a:rPr>
              <a:t>分钟</a:t>
            </a:r>
            <a:endParaRPr kumimoji="1" lang="en-US" altLang="zh-CN" sz="1200" dirty="0">
              <a:solidFill>
                <a:srgbClr val="FFFF00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  <a:p>
            <a:endParaRPr kumimoji="1" lang="zh-CN" altLang="en-US" sz="1200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78F2FA7F-83C8-ED43-B45B-E88BE59EDE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8634293"/>
              </p:ext>
            </p:extLst>
          </p:nvPr>
        </p:nvGraphicFramePr>
        <p:xfrm>
          <a:off x="251520" y="3115666"/>
          <a:ext cx="5137368" cy="154432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16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1628541346"/>
                    </a:ext>
                  </a:extLst>
                </a:gridCol>
              </a:tblGrid>
              <a:tr h="686779">
                <a:tc>
                  <a:txBody>
                    <a:bodyPr/>
                    <a:lstStyle/>
                    <a:p>
                      <a:pPr algn="ctr" rtl="0" fontAlgn="b"/>
                      <a:r>
                        <a:rPr lang="zh-CN" altLang="en-US" sz="1200" b="1" u="none" strike="noStrike" dirty="0">
                          <a:solidFill>
                            <a:schemeClr val="bg1"/>
                          </a:solidFill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投放方式</a:t>
                      </a:r>
                      <a:endParaRPr lang="zh-CN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zh-CN" altLang="en-US" sz="1200" b="1" u="none" strike="noStrike" dirty="0">
                          <a:solidFill>
                            <a:schemeClr val="bg1"/>
                          </a:solidFill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新增关键词数</a:t>
                      </a:r>
                      <a:endParaRPr lang="zh-CN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zh-CN" alt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新增词所需时间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zh-CN" altLang="en-US" sz="1200" b="1" u="none" strike="noStrike" dirty="0">
                          <a:solidFill>
                            <a:schemeClr val="bg1"/>
                          </a:solidFill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调整关键词数量</a:t>
                      </a:r>
                      <a:endParaRPr lang="zh-CN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zh-CN" alt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调整关键词时间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2959">
                <a:tc>
                  <a:txBody>
                    <a:bodyPr/>
                    <a:lstStyle/>
                    <a:p>
                      <a:pPr algn="ctr" rtl="0" fontAlgn="b"/>
                      <a:r>
                        <a:rPr lang="zh-CN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人工投放</a:t>
                      </a:r>
                      <a:endParaRPr lang="zh-CN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50000</a:t>
                      </a:r>
                      <a:endParaRPr lang="zh-CN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200" u="none" strike="noStrike" dirty="0">
                          <a:solidFill>
                            <a:schemeClr val="bg1"/>
                          </a:solidFill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1</a:t>
                      </a:r>
                      <a:r>
                        <a:rPr lang="zh-CN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个小时</a:t>
                      </a:r>
                      <a:r>
                        <a:rPr lang="en-US" altLang="zh-CN" sz="1200" u="none" strike="noStrike" dirty="0">
                          <a:solidFill>
                            <a:schemeClr val="bg1"/>
                          </a:solidFill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+</a:t>
                      </a:r>
                      <a:endParaRPr lang="zh-CN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200" u="none" strike="noStrike" dirty="0">
                          <a:solidFill>
                            <a:schemeClr val="bg1"/>
                          </a:solidFill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200</a:t>
                      </a:r>
                      <a:endParaRPr lang="zh-CN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200" u="none" strike="noStrike" dirty="0">
                          <a:solidFill>
                            <a:schemeClr val="bg1"/>
                          </a:solidFill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1</a:t>
                      </a:r>
                      <a:r>
                        <a:rPr lang="zh-CN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个小时</a:t>
                      </a:r>
                      <a:r>
                        <a:rPr lang="en-US" altLang="zh-CN" sz="1200" u="none" strike="noStrike" dirty="0">
                          <a:solidFill>
                            <a:schemeClr val="bg1"/>
                          </a:solidFill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+</a:t>
                      </a:r>
                      <a:endParaRPr lang="zh-CN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0" marR="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458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200" u="none" strike="noStrike" dirty="0">
                          <a:solidFill>
                            <a:schemeClr val="bg1"/>
                          </a:solidFill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API</a:t>
                      </a:r>
                      <a:r>
                        <a:rPr lang="zh-CN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投放</a:t>
                      </a:r>
                      <a:endParaRPr lang="zh-CN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200" u="none" strike="noStrike" dirty="0">
                          <a:solidFill>
                            <a:schemeClr val="bg1"/>
                          </a:solidFill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50000</a:t>
                      </a:r>
                      <a:endParaRPr lang="zh-CN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200" u="none" strike="noStrike" dirty="0">
                          <a:solidFill>
                            <a:srgbClr val="FFFF00"/>
                          </a:solidFill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10</a:t>
                      </a:r>
                      <a:r>
                        <a:rPr lang="zh-CN" altLang="en-US" sz="1200" u="none" strike="noStrike" dirty="0">
                          <a:solidFill>
                            <a:srgbClr val="FFFF00"/>
                          </a:solidFill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分钟</a:t>
                      </a:r>
                      <a:endParaRPr lang="mr-IN" sz="1200" b="0" i="0" u="none" strike="noStrike" dirty="0">
                        <a:solidFill>
                          <a:srgbClr val="FFFF00"/>
                        </a:solidFill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200" u="none" strike="noStrike" dirty="0">
                          <a:solidFill>
                            <a:schemeClr val="bg1"/>
                          </a:solidFill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200</a:t>
                      </a:r>
                      <a:endParaRPr lang="zh-CN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200" b="0" i="0" u="none" strike="noStrike" dirty="0">
                          <a:solidFill>
                            <a:srgbClr val="FFFF00"/>
                          </a:solidFill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10</a:t>
                      </a:r>
                      <a:r>
                        <a:rPr lang="zh-CN" altLang="en-US" sz="1200" b="0" i="0" u="none" strike="noStrike" dirty="0">
                          <a:solidFill>
                            <a:srgbClr val="FFFF00"/>
                          </a:solidFill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分钟</a:t>
                      </a:r>
                    </a:p>
                  </a:txBody>
                  <a:tcPr marL="0" marR="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标题 2">
            <a:extLst>
              <a:ext uri="{FF2B5EF4-FFF2-40B4-BE49-F238E27FC236}">
                <a16:creationId xmlns:a16="http://schemas.microsoft.com/office/drawing/2014/main" id="{B88BBFF2-3E17-4F4C-A4F5-5DA08B6B3B85}"/>
              </a:ext>
            </a:extLst>
          </p:cNvPr>
          <p:cNvSpPr txBox="1">
            <a:spLocks/>
          </p:cNvSpPr>
          <p:nvPr/>
        </p:nvSpPr>
        <p:spPr>
          <a:xfrm>
            <a:off x="251520" y="40951"/>
            <a:ext cx="6559660" cy="457997"/>
          </a:xfrm>
          <a:prstGeom prst="rect">
            <a:avLst/>
          </a:prstGeom>
        </p:spPr>
        <p:txBody>
          <a:bodyPr/>
          <a:lstStyle>
            <a:lvl1pPr algn="l" defTabSz="57598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8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效果案例一某广告主</a:t>
            </a:r>
            <a:endParaRPr lang="zh-CN" altLang="en-US" sz="2400" b="1" spc="378" dirty="0">
              <a:solidFill>
                <a:schemeClr val="bg1"/>
              </a:solidFill>
              <a:latin typeface="Microsoft YaHei" charset="-122"/>
              <a:ea typeface="Microsoft YaHei" charset="-122"/>
              <a:cs typeface="Microsoft YaHei" charset="-122"/>
              <a:sym typeface="+mn-lt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E061B36-0D0E-0C49-A5F1-5AD0F930C553}"/>
              </a:ext>
            </a:extLst>
          </p:cNvPr>
          <p:cNvSpPr/>
          <p:nvPr/>
        </p:nvSpPr>
        <p:spPr>
          <a:xfrm>
            <a:off x="-36511" y="-20539"/>
            <a:ext cx="144015" cy="5040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DA6B0B84-E118-1741-AF59-CDCA3F1EF5DC}"/>
              </a:ext>
            </a:extLst>
          </p:cNvPr>
          <p:cNvCxnSpPr>
            <a:cxnSpLocks/>
          </p:cNvCxnSpPr>
          <p:nvPr/>
        </p:nvCxnSpPr>
        <p:spPr>
          <a:xfrm>
            <a:off x="-36512" y="483513"/>
            <a:ext cx="936104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>
            <a:extLst>
              <a:ext uri="{FF2B5EF4-FFF2-40B4-BE49-F238E27FC236}">
                <a16:creationId xmlns:a16="http://schemas.microsoft.com/office/drawing/2014/main" id="{92DB813E-302C-1247-BD31-FD89C3788232}"/>
              </a:ext>
            </a:extLst>
          </p:cNvPr>
          <p:cNvSpPr txBox="1"/>
          <p:nvPr/>
        </p:nvSpPr>
        <p:spPr>
          <a:xfrm>
            <a:off x="5552952" y="3305770"/>
            <a:ext cx="9925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zh-CN" altLang="en-US" sz="1600" b="1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说明：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1DD70FF-C4AC-FC43-A306-F3348079B6AC}"/>
              </a:ext>
            </a:extLst>
          </p:cNvPr>
          <p:cNvSpPr txBox="1"/>
          <p:nvPr/>
        </p:nvSpPr>
        <p:spPr>
          <a:xfrm>
            <a:off x="5559746" y="3644324"/>
            <a:ext cx="35031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zh-CN" altLang="en-US" sz="1200" dirty="0">
                <a:solidFill>
                  <a:schemeClr val="bg1"/>
                </a:solidFill>
                <a:latin typeface="Microsoft YaHei" charset="-122"/>
                <a:ea typeface="Microsoft YaHei" charset="-122"/>
              </a:rPr>
              <a:t>针对大型促销期间，大量关键词提交、批量关键词排名调整，人工方式耗时长、效率低。</a:t>
            </a:r>
            <a:endParaRPr kumimoji="1" lang="en-US" altLang="zh-CN" sz="1200" dirty="0">
              <a:solidFill>
                <a:schemeClr val="bg1"/>
              </a:solidFill>
              <a:latin typeface="Microsoft YaHei" charset="-122"/>
              <a:ea typeface="Microsoft YaHei" charset="-12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kumimoji="1" lang="en-US" altLang="zh-CN" sz="1200" dirty="0">
              <a:solidFill>
                <a:schemeClr val="bg1"/>
              </a:solidFill>
              <a:latin typeface="Microsoft YaHei" charset="-122"/>
              <a:ea typeface="Microsoft YaHei" charset="-12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zh-CN" altLang="en-US" sz="1200" dirty="0">
                <a:solidFill>
                  <a:schemeClr val="bg1"/>
                </a:solidFill>
                <a:latin typeface="Microsoft YaHei" charset="-122"/>
                <a:ea typeface="Microsoft YaHei" charset="-122"/>
              </a:rPr>
              <a:t>而通过系统化对接可以高效管理账户，一小时内多次调整，耗时短、效率高，更有利于捕捉商机。</a:t>
            </a:r>
          </a:p>
        </p:txBody>
      </p:sp>
    </p:spTree>
    <p:extLst>
      <p:ext uri="{BB962C8B-B14F-4D97-AF65-F5344CB8AC3E}">
        <p14:creationId xmlns:p14="http://schemas.microsoft.com/office/powerpoint/2010/main" val="2669107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EC855290-C5B5-4744-A82B-4D5FFEA3D8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512" y="-20538"/>
            <a:ext cx="9289032" cy="5164038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15B15DE3-048B-6741-AB87-44F9864A2AE6}"/>
              </a:ext>
            </a:extLst>
          </p:cNvPr>
          <p:cNvSpPr txBox="1"/>
          <p:nvPr/>
        </p:nvSpPr>
        <p:spPr>
          <a:xfrm>
            <a:off x="3779587" y="1641277"/>
            <a:ext cx="1584824" cy="1429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75798"/>
            <a:r>
              <a:rPr lang="en-US" altLang="zh-CN" sz="869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869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93701DC-91B4-4643-B436-93B7B729BA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1455" y="2787773"/>
            <a:ext cx="2373098" cy="56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43186" tIns="21593" rIns="43186" bIns="21593">
            <a:spAutoFit/>
          </a:bodyPr>
          <a:lstStyle/>
          <a:p>
            <a:pPr lvl="0" hangingPunct="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zh-CN" altLang="en-US" sz="20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TSong" charset="-122"/>
                <a:sym typeface="等线"/>
              </a:rPr>
              <a:t>产品开通</a:t>
            </a:r>
            <a:r>
              <a:rPr lang="en-US" altLang="zh-CN" sz="20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TSong" charset="-122"/>
                <a:sym typeface="等线"/>
              </a:rPr>
              <a:t>&amp;</a:t>
            </a:r>
            <a:r>
              <a:rPr lang="zh-CN" altLang="en-US" sz="20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TSong" charset="-122"/>
                <a:sym typeface="等线"/>
              </a:rPr>
              <a:t>快速接入</a:t>
            </a:r>
          </a:p>
        </p:txBody>
      </p:sp>
    </p:spTree>
    <p:extLst>
      <p:ext uri="{BB962C8B-B14F-4D97-AF65-F5344CB8AC3E}">
        <p14:creationId xmlns:p14="http://schemas.microsoft.com/office/powerpoint/2010/main" val="610333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>
            <a:extLst>
              <a:ext uri="{FF2B5EF4-FFF2-40B4-BE49-F238E27FC236}">
                <a16:creationId xmlns:a16="http://schemas.microsoft.com/office/drawing/2014/main" id="{003AF1C9-3947-AE4D-BC30-EAD5752487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512" y="-20538"/>
            <a:ext cx="9289032" cy="5164038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62A8207A-DB81-C542-B138-9DAFFB260388}"/>
              </a:ext>
            </a:extLst>
          </p:cNvPr>
          <p:cNvSpPr/>
          <p:nvPr/>
        </p:nvSpPr>
        <p:spPr>
          <a:xfrm>
            <a:off x="-36511" y="-20539"/>
            <a:ext cx="144015" cy="5040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C132110-53FB-B240-9BD6-C603C8836FB4}"/>
              </a:ext>
            </a:extLst>
          </p:cNvPr>
          <p:cNvSpPr txBox="1"/>
          <p:nvPr/>
        </p:nvSpPr>
        <p:spPr>
          <a:xfrm>
            <a:off x="251520" y="21843"/>
            <a:ext cx="16722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zh-CN" altLang="en-US" sz="2400" b="1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产品开通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584B411-1B17-784B-9E06-37DF7C8685B5}"/>
              </a:ext>
            </a:extLst>
          </p:cNvPr>
          <p:cNvSpPr txBox="1"/>
          <p:nvPr/>
        </p:nvSpPr>
        <p:spPr>
          <a:xfrm>
            <a:off x="0" y="4507209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zh-CN" altLang="en-US" b="1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开通前提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6012ABA-2D65-2644-BBEC-04AAE29F0113}"/>
              </a:ext>
            </a:extLst>
          </p:cNvPr>
          <p:cNvSpPr txBox="1"/>
          <p:nvPr/>
        </p:nvSpPr>
        <p:spPr>
          <a:xfrm>
            <a:off x="173958" y="688133"/>
            <a:ext cx="1701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altLang="zh-CN" b="1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1.</a:t>
            </a:r>
            <a:r>
              <a:rPr kumimoji="1" lang="zh-CN" altLang="en-US" b="1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权限类型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A71E073E-8DFB-8840-BAAC-4D77F7F91CBF}"/>
              </a:ext>
            </a:extLst>
          </p:cNvPr>
          <p:cNvSpPr/>
          <p:nvPr/>
        </p:nvSpPr>
        <p:spPr>
          <a:xfrm>
            <a:off x="1331640" y="4437960"/>
            <a:ext cx="3456384" cy="5078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9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普通权限：需提供“正常生效”状态的百度推广账户</a:t>
            </a:r>
          </a:p>
          <a:p>
            <a:endParaRPr lang="zh-CN" altLang="en-US" sz="9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9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管家权限：需提供“正常生效且资质审核通过”的管家账号</a:t>
            </a:r>
            <a:endParaRPr lang="en-US" altLang="zh-CN" sz="9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DE9C84D-55AF-634C-B7C2-16100E7A2EE4}"/>
              </a:ext>
            </a:extLst>
          </p:cNvPr>
          <p:cNvSpPr/>
          <p:nvPr/>
        </p:nvSpPr>
        <p:spPr>
          <a:xfrm>
            <a:off x="144368" y="1107766"/>
            <a:ext cx="867610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说明：搜索推广API分为</a:t>
            </a:r>
            <a:r>
              <a:rPr lang="en-US" altLang="zh-CN" sz="11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4</a:t>
            </a:r>
            <a:r>
              <a:rPr lang="zh-CN" altLang="en-US" sz="11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种类型的权限，分别为普通权限、账户管家权限、代理商、渠道代理商权限。</a:t>
            </a:r>
            <a:r>
              <a:rPr lang="en-US" altLang="zh-CN" sz="11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4</a:t>
            </a:r>
            <a:r>
              <a:rPr lang="zh-CN" altLang="en-US" sz="11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种权限API功能一样，</a:t>
            </a:r>
            <a:r>
              <a:rPr lang="zh-CN" altLang="en-US" sz="11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仅可操作的账户范围不一样</a:t>
            </a:r>
            <a:r>
              <a:rPr lang="zh-CN" altLang="en-US" sz="11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。具体说明如下：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E56EBA7-89DE-9C45-ACF9-BA6A10452EB7}"/>
              </a:ext>
            </a:extLst>
          </p:cNvPr>
          <p:cNvSpPr/>
          <p:nvPr/>
        </p:nvSpPr>
        <p:spPr>
          <a:xfrm>
            <a:off x="572966" y="3000354"/>
            <a:ext cx="3699200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账户管家权限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1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适用场景</a:t>
            </a:r>
            <a:r>
              <a:rPr lang="zh-CN" altLang="en-US" sz="11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：企业使用“多个”百度账号投放推广，需使用一个账户管家账户对多个子账户进行管理的场景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1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使用范围</a:t>
            </a:r>
            <a:r>
              <a:rPr lang="zh-CN" altLang="en-US" sz="11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：可使用</a:t>
            </a:r>
            <a:r>
              <a:rPr lang="en-US" altLang="zh-CN" sz="11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API</a:t>
            </a:r>
            <a:r>
              <a:rPr lang="zh-CN" altLang="en-US" sz="11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对账户管家账户下的子账户进行相关操作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EBD5C978-4422-0147-8EBA-C187B6B21B8B}"/>
              </a:ext>
            </a:extLst>
          </p:cNvPr>
          <p:cNvSpPr/>
          <p:nvPr/>
        </p:nvSpPr>
        <p:spPr>
          <a:xfrm>
            <a:off x="617922" y="1948119"/>
            <a:ext cx="357926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普通权限</a:t>
            </a:r>
            <a:endParaRPr lang="en-US" altLang="zh-CN" sz="11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zh-CN" altLang="en-US" sz="11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1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适用场景</a:t>
            </a:r>
            <a:r>
              <a:rPr lang="zh-CN" altLang="en-US" sz="11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：企业使用“少量”百度账号投放推广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1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使用范围</a:t>
            </a:r>
            <a:r>
              <a:rPr lang="zh-CN" altLang="en-US" sz="11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：对 “一个”百度账户进行</a:t>
            </a:r>
            <a:r>
              <a:rPr lang="en-US" altLang="zh-CN" sz="11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API</a:t>
            </a:r>
            <a:r>
              <a:rPr lang="zh-CN" altLang="en-US" sz="11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调用操作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5551AD5A-E0F7-314C-A141-A1C12E263B6B}"/>
              </a:ext>
            </a:extLst>
          </p:cNvPr>
          <p:cNvSpPr/>
          <p:nvPr/>
        </p:nvSpPr>
        <p:spPr>
          <a:xfrm>
            <a:off x="4572000" y="3031228"/>
            <a:ext cx="336184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渠道代理商权限</a:t>
            </a:r>
            <a:endParaRPr lang="en-US" altLang="zh-CN" sz="11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1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1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适用场景</a:t>
            </a:r>
            <a:r>
              <a:rPr lang="zh-CN" altLang="en-US" sz="11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：百度各分公司、渠道代理商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1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使用范围</a:t>
            </a:r>
            <a:r>
              <a:rPr lang="zh-CN" altLang="en-US" sz="11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：可使用</a:t>
            </a:r>
            <a:r>
              <a:rPr lang="en-US" altLang="zh-CN" sz="11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API</a:t>
            </a:r>
            <a:r>
              <a:rPr lang="zh-CN" altLang="en-US" sz="11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操作分公司一级账号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F400E0A4-DFAE-DE4C-B961-B0032E6E56FD}"/>
              </a:ext>
            </a:extLst>
          </p:cNvPr>
          <p:cNvSpPr/>
          <p:nvPr/>
        </p:nvSpPr>
        <p:spPr>
          <a:xfrm>
            <a:off x="4558806" y="1890414"/>
            <a:ext cx="3690748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代理商权限</a:t>
            </a:r>
            <a:endParaRPr lang="en-US" altLang="zh-CN" sz="11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zh-CN" altLang="en-US" sz="11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1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适用场景</a:t>
            </a:r>
            <a:r>
              <a:rPr lang="zh-CN" altLang="en-US" sz="11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：百度代理商，需已经与百度签署代理协议</a:t>
            </a:r>
            <a:endParaRPr lang="en-US" altLang="zh-CN" sz="11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1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使用范围</a:t>
            </a:r>
            <a:r>
              <a:rPr lang="zh-CN" altLang="en-US" sz="11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：可使用</a:t>
            </a:r>
            <a:r>
              <a:rPr lang="en-US" altLang="zh-CN" sz="11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API</a:t>
            </a:r>
            <a:r>
              <a:rPr lang="zh-CN" altLang="en-US" sz="11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访问任何一个百度推广账户，但访问时需提供被访问账户用户名和密码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ADC03EA8-A758-3342-960F-D98F6BAB023F}"/>
              </a:ext>
            </a:extLst>
          </p:cNvPr>
          <p:cNvSpPr/>
          <p:nvPr/>
        </p:nvSpPr>
        <p:spPr>
          <a:xfrm>
            <a:off x="590538" y="1863481"/>
            <a:ext cx="3761397" cy="93871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430DBFF-8F5E-3C48-8F03-34D6421185FA}"/>
              </a:ext>
            </a:extLst>
          </p:cNvPr>
          <p:cNvSpPr/>
          <p:nvPr/>
        </p:nvSpPr>
        <p:spPr>
          <a:xfrm>
            <a:off x="4558806" y="1867522"/>
            <a:ext cx="3761397" cy="93871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CC667B37-1A5F-424D-AB65-DA74484678CD}"/>
              </a:ext>
            </a:extLst>
          </p:cNvPr>
          <p:cNvSpPr/>
          <p:nvPr/>
        </p:nvSpPr>
        <p:spPr>
          <a:xfrm>
            <a:off x="572966" y="3000354"/>
            <a:ext cx="3761397" cy="93871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2AA099EB-CE21-3249-8503-16609E4F5AD4}"/>
              </a:ext>
            </a:extLst>
          </p:cNvPr>
          <p:cNvSpPr/>
          <p:nvPr/>
        </p:nvSpPr>
        <p:spPr>
          <a:xfrm>
            <a:off x="4572000" y="3000354"/>
            <a:ext cx="3761397" cy="93871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E9B371FD-E5DF-F74E-8655-E72D28202A03}"/>
              </a:ext>
            </a:extLst>
          </p:cNvPr>
          <p:cNvSpPr/>
          <p:nvPr/>
        </p:nvSpPr>
        <p:spPr>
          <a:xfrm>
            <a:off x="4716017" y="4283810"/>
            <a:ext cx="3024336" cy="66941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endParaRPr lang="en-US" altLang="zh-CN" sz="105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9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代理商权限：需已经过百度签署的代理商合作协议</a:t>
            </a:r>
            <a:endParaRPr lang="en-US" altLang="zh-CN" sz="9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9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9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渠道代理权限：需是百度分公司或渠道代理商</a:t>
            </a:r>
          </a:p>
        </p:txBody>
      </p: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68F03646-87CB-D44F-A9B0-FAF1CABA50F7}"/>
              </a:ext>
            </a:extLst>
          </p:cNvPr>
          <p:cNvCxnSpPr/>
          <p:nvPr/>
        </p:nvCxnSpPr>
        <p:spPr>
          <a:xfrm>
            <a:off x="0" y="4227934"/>
            <a:ext cx="9108504" cy="0"/>
          </a:xfrm>
          <a:prstGeom prst="line">
            <a:avLst/>
          </a:prstGeom>
          <a:ln w="1270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52373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>
            <a:extLst>
              <a:ext uri="{FF2B5EF4-FFF2-40B4-BE49-F238E27FC236}">
                <a16:creationId xmlns:a16="http://schemas.microsoft.com/office/drawing/2014/main" id="{08B42A80-3241-2149-8FD9-16FC615D7E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512" y="-20538"/>
            <a:ext cx="9289032" cy="5164038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BA5933CB-564C-A545-96FE-11ECEB5E8452}"/>
              </a:ext>
            </a:extLst>
          </p:cNvPr>
          <p:cNvSpPr txBox="1"/>
          <p:nvPr/>
        </p:nvSpPr>
        <p:spPr>
          <a:xfrm>
            <a:off x="5063549" y="699542"/>
            <a:ext cx="1701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altLang="zh-CN" b="1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4.</a:t>
            </a:r>
            <a:r>
              <a:rPr kumimoji="1" lang="zh-CN" altLang="en-US" b="1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使用步骤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C61F272-F75F-EC43-AEA8-C721BD35E845}"/>
              </a:ext>
            </a:extLst>
          </p:cNvPr>
          <p:cNvSpPr txBox="1"/>
          <p:nvPr/>
        </p:nvSpPr>
        <p:spPr>
          <a:xfrm>
            <a:off x="323528" y="699542"/>
            <a:ext cx="1701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altLang="zh-CN" b="1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2.</a:t>
            </a:r>
            <a:r>
              <a:rPr kumimoji="1" lang="zh-CN" altLang="en-US" b="1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开通流程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98CD12E-1760-3D4F-B5E1-253ECFDFCE6B}"/>
              </a:ext>
            </a:extLst>
          </p:cNvPr>
          <p:cNvSpPr/>
          <p:nvPr/>
        </p:nvSpPr>
        <p:spPr>
          <a:xfrm>
            <a:off x="-36511" y="-20539"/>
            <a:ext cx="144015" cy="5040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21C24AB-40BC-C341-885A-E14F1B357664}"/>
              </a:ext>
            </a:extLst>
          </p:cNvPr>
          <p:cNvSpPr txBox="1"/>
          <p:nvPr/>
        </p:nvSpPr>
        <p:spPr>
          <a:xfrm>
            <a:off x="251520" y="21843"/>
            <a:ext cx="16722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zh-CN" altLang="en-US" sz="2400" b="1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产品开通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C00AB1B-2828-C049-A5A0-D9A9612183D6}"/>
              </a:ext>
            </a:extLst>
          </p:cNvPr>
          <p:cNvSpPr txBox="1"/>
          <p:nvPr/>
        </p:nvSpPr>
        <p:spPr>
          <a:xfrm>
            <a:off x="323527" y="1635646"/>
            <a:ext cx="1701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altLang="zh-CN" b="1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3.</a:t>
            </a:r>
            <a:r>
              <a:rPr kumimoji="1" lang="zh-CN" altLang="en-US" b="1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开通方式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C4002054-6A0C-1E4F-A6F9-128E2A114654}"/>
              </a:ext>
            </a:extLst>
          </p:cNvPr>
          <p:cNvSpPr/>
          <p:nvPr/>
        </p:nvSpPr>
        <p:spPr>
          <a:xfrm>
            <a:off x="395536" y="1151492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申请权限</a:t>
            </a:r>
            <a:r>
              <a:rPr lang="en-US" altLang="zh-CN" sz="1400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—</a:t>
            </a:r>
            <a:r>
              <a:rPr lang="zh-CN" altLang="en-US" sz="1400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权限开通（获取</a:t>
            </a:r>
            <a:r>
              <a:rPr lang="en-US" altLang="zh-CN" sz="1400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token</a:t>
            </a:r>
            <a:r>
              <a:rPr lang="zh-CN" altLang="en-US" sz="1400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）</a:t>
            </a:r>
            <a:r>
              <a:rPr lang="en-US" altLang="zh-CN" sz="1400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—API</a:t>
            </a:r>
            <a:r>
              <a:rPr lang="zh-CN" altLang="en-US" sz="1400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调用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32B21B60-B6D2-6B40-87C3-B3CC163DEC85}"/>
              </a:ext>
            </a:extLst>
          </p:cNvPr>
          <p:cNvSpPr/>
          <p:nvPr/>
        </p:nvSpPr>
        <p:spPr>
          <a:xfrm>
            <a:off x="489791" y="2263563"/>
            <a:ext cx="327525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普通权限</a:t>
            </a:r>
            <a:r>
              <a:rPr lang="en-US" altLang="zh-CN" sz="1400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——</a:t>
            </a:r>
            <a:r>
              <a:rPr lang="zh-CN" altLang="en-US" sz="1400" b="1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使用</a:t>
            </a:r>
            <a:r>
              <a:rPr lang="en-US" altLang="zh-CN" sz="1400" b="1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E</a:t>
            </a:r>
            <a:r>
              <a:rPr lang="zh-CN" altLang="en-US" sz="1400" b="1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秘自助开通</a:t>
            </a:r>
            <a:r>
              <a:rPr lang="en-US" altLang="zh-CN" sz="1400" b="1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API</a:t>
            </a:r>
            <a:r>
              <a:rPr lang="zh-CN" altLang="en-US" sz="1400" b="1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权限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73737767-538F-B143-898A-9A12AF488FB1}"/>
              </a:ext>
            </a:extLst>
          </p:cNvPr>
          <p:cNvSpPr/>
          <p:nvPr/>
        </p:nvSpPr>
        <p:spPr>
          <a:xfrm>
            <a:off x="447511" y="2578995"/>
            <a:ext cx="3726567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E</a:t>
            </a:r>
            <a:r>
              <a:rPr lang="zh-CN" altLang="en-US" sz="1000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秘入口：</a:t>
            </a:r>
          </a:p>
          <a:p>
            <a:r>
              <a:rPr lang="en-US" altLang="zh-CN" sz="1000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1. </a:t>
            </a:r>
            <a:r>
              <a:rPr lang="zh-CN" altLang="en-US" sz="1000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在百度商业开发者中心（</a:t>
            </a:r>
            <a:r>
              <a:rPr lang="en-US" altLang="zh-CN" sz="1000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dev2.baidu.com</a:t>
            </a:r>
            <a:r>
              <a:rPr lang="zh-CN" altLang="en-US" sz="1000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）右侧找到</a:t>
            </a:r>
            <a:r>
              <a:rPr lang="en-US" altLang="zh-CN" sz="1000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E</a:t>
            </a:r>
            <a:r>
              <a:rPr lang="zh-CN" altLang="en-US" sz="1000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秘（一个小机器人）图标，点击打开。</a:t>
            </a:r>
          </a:p>
          <a:p>
            <a:r>
              <a:rPr lang="en-US" altLang="zh-CN" sz="1000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2. </a:t>
            </a:r>
            <a:r>
              <a:rPr lang="zh-CN" altLang="en-US" sz="1000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直接在</a:t>
            </a:r>
            <a:r>
              <a:rPr lang="en-US" altLang="zh-CN" sz="1000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URL</a:t>
            </a:r>
            <a:r>
              <a:rPr lang="zh-CN" altLang="en-US" sz="1000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地址栏里输入</a:t>
            </a:r>
            <a:r>
              <a:rPr lang="en-US" altLang="zh-CN" sz="1000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E</a:t>
            </a:r>
            <a:r>
              <a:rPr lang="zh-CN" altLang="en-US" sz="1000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秘地址：</a:t>
            </a:r>
            <a:r>
              <a:rPr lang="en-US" altLang="zh-CN" sz="1000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http://</a:t>
            </a:r>
            <a:r>
              <a:rPr lang="en-US" altLang="zh-CN" sz="1000" dirty="0" err="1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mishu.baidu.com</a:t>
            </a:r>
            <a:r>
              <a:rPr lang="en-US" altLang="zh-CN" sz="1000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/</a:t>
            </a:r>
            <a:r>
              <a:rPr lang="en-US" altLang="zh-CN" sz="1000" dirty="0" err="1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home.html?from</a:t>
            </a:r>
            <a:r>
              <a:rPr lang="en-US" altLang="zh-CN" sz="1000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=4&amp;refer=4_1</a:t>
            </a:r>
            <a:endParaRPr lang="zh-CN" altLang="en-US" sz="1000" dirty="0">
              <a:solidFill>
                <a:schemeClr val="bg1"/>
              </a:solidFill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B502058-D86D-984F-843C-FB38F6EB8604}"/>
              </a:ext>
            </a:extLst>
          </p:cNvPr>
          <p:cNvSpPr/>
          <p:nvPr/>
        </p:nvSpPr>
        <p:spPr>
          <a:xfrm>
            <a:off x="440857" y="3636819"/>
            <a:ext cx="39517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账户管家</a:t>
            </a:r>
            <a:r>
              <a:rPr lang="en-US" altLang="zh-CN" sz="1400" b="1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/</a:t>
            </a:r>
            <a:r>
              <a:rPr lang="zh-CN" altLang="en-US" sz="1400" b="1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代理商</a:t>
            </a:r>
            <a:r>
              <a:rPr lang="en-US" altLang="zh-CN" sz="1400" b="1" dirty="0">
                <a:solidFill>
                  <a:schemeClr val="bg1"/>
                </a:solidFill>
              </a:rPr>
              <a:t>/</a:t>
            </a:r>
            <a:r>
              <a:rPr lang="zh-CN" altLang="en-US" sz="1400" b="1" dirty="0">
                <a:solidFill>
                  <a:schemeClr val="bg1"/>
                </a:solidFill>
              </a:rPr>
              <a:t>渠道代理商权限</a:t>
            </a:r>
            <a:r>
              <a:rPr lang="en-US" altLang="zh-CN" sz="1400" b="1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——</a:t>
            </a:r>
            <a:r>
              <a:rPr lang="zh-CN" altLang="en-US" sz="1400" b="1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邮件申请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DEF6A737-2B5C-7841-8C91-A3D081E3E2E1}"/>
              </a:ext>
            </a:extLst>
          </p:cNvPr>
          <p:cNvSpPr/>
          <p:nvPr/>
        </p:nvSpPr>
        <p:spPr>
          <a:xfrm>
            <a:off x="460988" y="4043848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1000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按照模板填写“</a:t>
            </a:r>
            <a:r>
              <a:rPr lang="zh-CN" altLang="en-US" sz="1000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百度推广</a:t>
            </a:r>
            <a:r>
              <a:rPr lang="en-US" altLang="zh-CN" sz="1000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API</a:t>
            </a:r>
            <a:r>
              <a:rPr lang="zh-CN" altLang="en-US" sz="1000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权限申请单</a:t>
            </a:r>
            <a:r>
              <a:rPr lang="zh-CN" altLang="en-US" sz="1000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”，并提供正常生效的账户和申请理由，发送邮件至</a:t>
            </a:r>
            <a:r>
              <a:rPr lang="en-US" altLang="zh-CN" sz="1000" dirty="0" err="1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apihelp@baidu.com</a:t>
            </a:r>
            <a:r>
              <a:rPr lang="zh-CN" altLang="en-US" sz="1000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邮件组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99151E4A-8F10-6244-80D1-0F9112D6D0D3}"/>
              </a:ext>
            </a:extLst>
          </p:cNvPr>
          <p:cNvSpPr/>
          <p:nvPr/>
        </p:nvSpPr>
        <p:spPr>
          <a:xfrm>
            <a:off x="479109" y="2218397"/>
            <a:ext cx="4380923" cy="2410227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C2C20608-E8F1-AF4D-B9C0-DCA4C4193B0F}"/>
              </a:ext>
            </a:extLst>
          </p:cNvPr>
          <p:cNvSpPr/>
          <p:nvPr/>
        </p:nvSpPr>
        <p:spPr>
          <a:xfrm>
            <a:off x="5148064" y="1190178"/>
            <a:ext cx="367240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第一步：获取</a:t>
            </a:r>
            <a:r>
              <a:rPr lang="en-US" altLang="zh-CN" sz="1400" b="1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token</a:t>
            </a:r>
          </a:p>
          <a:p>
            <a:endParaRPr lang="zh-CN" altLang="en-US" sz="1400" b="1" dirty="0">
              <a:solidFill>
                <a:schemeClr val="bg1"/>
              </a:solidFill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  <a:p>
            <a:r>
              <a:rPr lang="zh-CN" altLang="en-US" sz="1100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权限开通后，用户需登录百度商业开发者中心（</a:t>
            </a:r>
            <a:r>
              <a:rPr lang="en-US" altLang="zh-CN" sz="1100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dev2.baidu.com</a:t>
            </a:r>
            <a:r>
              <a:rPr lang="zh-CN" altLang="en-US" sz="1100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），打开个人中心（在页面右上角），签署线上协议，获得权限代码（</a:t>
            </a:r>
            <a:r>
              <a:rPr lang="en-US" altLang="zh-CN" sz="1100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token</a:t>
            </a:r>
            <a:r>
              <a:rPr lang="zh-CN" altLang="en-US" sz="1100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），大概</a:t>
            </a:r>
            <a:r>
              <a:rPr lang="en-US" altLang="zh-CN" sz="1100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30</a:t>
            </a:r>
            <a:r>
              <a:rPr lang="zh-CN" altLang="en-US" sz="1100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分钟后生效即可调用</a:t>
            </a:r>
            <a:r>
              <a:rPr lang="en-US" altLang="zh-CN" sz="1100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API</a:t>
            </a:r>
            <a:endParaRPr lang="zh-CN" altLang="en-US" sz="1100" dirty="0">
              <a:solidFill>
                <a:schemeClr val="bg1"/>
              </a:solidFill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8CF68D29-7AC4-6B45-B6DE-5F7EB643F12C}"/>
              </a:ext>
            </a:extLst>
          </p:cNvPr>
          <p:cNvSpPr/>
          <p:nvPr/>
        </p:nvSpPr>
        <p:spPr>
          <a:xfrm>
            <a:off x="5148063" y="2933459"/>
            <a:ext cx="3672409" cy="15850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第二步：查看文档、接口调用</a:t>
            </a:r>
            <a:endParaRPr lang="en-US" altLang="zh-CN" sz="1400" b="1" dirty="0">
              <a:solidFill>
                <a:schemeClr val="bg1"/>
              </a:solidFill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  <a:p>
            <a:endParaRPr lang="zh-CN" altLang="en-US" sz="1400" b="1" dirty="0">
              <a:solidFill>
                <a:schemeClr val="bg1"/>
              </a:solidFill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  <a:p>
            <a:r>
              <a:rPr lang="zh-CN" altLang="en-US" sz="1100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参考搜索推广</a:t>
            </a:r>
            <a:r>
              <a:rPr lang="en-US" altLang="zh-CN" sz="1100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API</a:t>
            </a:r>
            <a:r>
              <a:rPr lang="zh-CN" altLang="en-US" sz="1100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“开发文档”和“示例代码”进行</a:t>
            </a:r>
            <a:r>
              <a:rPr lang="en-US" altLang="zh-CN" sz="1100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API</a:t>
            </a:r>
            <a:r>
              <a:rPr lang="zh-CN" altLang="en-US" sz="1100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调用</a:t>
            </a:r>
          </a:p>
          <a:p>
            <a:endParaRPr lang="en-US" altLang="zh-CN" dirty="0"/>
          </a:p>
          <a:p>
            <a:r>
              <a:rPr lang="zh-CN" altLang="en-US" sz="1000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文档地址：</a:t>
            </a:r>
            <a:r>
              <a:rPr lang="en-US" altLang="zh-CN" sz="1000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http://dev2.baidu.com/newdev2/dist/index.html#/content/?pageType=1&amp;productlineId=3&amp;nodeId=128&amp;pageId=37&amp;url=</a:t>
            </a:r>
            <a:br>
              <a:rPr lang="zh-CN" altLang="en-US" sz="1000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</a:br>
            <a:endParaRPr lang="zh-CN" altLang="en-US" sz="1000" dirty="0">
              <a:solidFill>
                <a:schemeClr val="bg1"/>
              </a:solidFill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</p:txBody>
      </p:sp>
      <p:sp>
        <p:nvSpPr>
          <p:cNvPr id="17" name="圆角矩形 16">
            <a:extLst>
              <a:ext uri="{FF2B5EF4-FFF2-40B4-BE49-F238E27FC236}">
                <a16:creationId xmlns:a16="http://schemas.microsoft.com/office/drawing/2014/main" id="{590B7DBB-640C-9B42-BD72-029E5DBC3608}"/>
              </a:ext>
            </a:extLst>
          </p:cNvPr>
          <p:cNvSpPr/>
          <p:nvPr/>
        </p:nvSpPr>
        <p:spPr>
          <a:xfrm>
            <a:off x="5063549" y="1190178"/>
            <a:ext cx="3765842" cy="1200329"/>
          </a:xfrm>
          <a:prstGeom prst="roundRect">
            <a:avLst>
              <a:gd name="adj" fmla="val 3970"/>
            </a:avLst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下箭头 17">
            <a:extLst>
              <a:ext uri="{FF2B5EF4-FFF2-40B4-BE49-F238E27FC236}">
                <a16:creationId xmlns:a16="http://schemas.microsoft.com/office/drawing/2014/main" id="{6DCAFF9D-A7E0-484E-8984-D20596E6DC54}"/>
              </a:ext>
            </a:extLst>
          </p:cNvPr>
          <p:cNvSpPr/>
          <p:nvPr/>
        </p:nvSpPr>
        <p:spPr>
          <a:xfrm>
            <a:off x="6764656" y="2499742"/>
            <a:ext cx="327624" cy="216024"/>
          </a:xfrm>
          <a:prstGeom prst="downArrow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圆角矩形 18">
            <a:extLst>
              <a:ext uri="{FF2B5EF4-FFF2-40B4-BE49-F238E27FC236}">
                <a16:creationId xmlns:a16="http://schemas.microsoft.com/office/drawing/2014/main" id="{5065AC09-B5D7-9D41-90AA-AE83FBE7C513}"/>
              </a:ext>
            </a:extLst>
          </p:cNvPr>
          <p:cNvSpPr/>
          <p:nvPr/>
        </p:nvSpPr>
        <p:spPr>
          <a:xfrm>
            <a:off x="5063549" y="2823345"/>
            <a:ext cx="3765842" cy="1805279"/>
          </a:xfrm>
          <a:prstGeom prst="roundRect">
            <a:avLst>
              <a:gd name="adj" fmla="val 4555"/>
            </a:avLst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301658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EC855290-C5B5-4744-A82B-4D5FFEA3D8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512" y="-20538"/>
            <a:ext cx="9289032" cy="5164038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15B15DE3-048B-6741-AB87-44F9864A2AE6}"/>
              </a:ext>
            </a:extLst>
          </p:cNvPr>
          <p:cNvSpPr txBox="1"/>
          <p:nvPr/>
        </p:nvSpPr>
        <p:spPr>
          <a:xfrm>
            <a:off x="3779587" y="1641277"/>
            <a:ext cx="1584824" cy="1429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75798"/>
            <a:r>
              <a:rPr lang="en-US" altLang="zh-CN" sz="869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869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93701DC-91B4-4643-B436-93B7B729BA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1435" y="2787773"/>
            <a:ext cx="1113137" cy="56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43186" tIns="21593" rIns="43186" bIns="21593">
            <a:spAutoFit/>
          </a:bodyPr>
          <a:lstStyle/>
          <a:p>
            <a:pPr lvl="0" hangingPunct="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zh-CN" altLang="en-US" sz="20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TSong" charset="-122"/>
                <a:sym typeface="等线"/>
              </a:rPr>
              <a:t>功能介绍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87AD5F6-ACFA-FF48-9D94-71F89C4F1D2D}"/>
              </a:ext>
            </a:extLst>
          </p:cNvPr>
          <p:cNvSpPr txBox="1"/>
          <p:nvPr/>
        </p:nvSpPr>
        <p:spPr>
          <a:xfrm>
            <a:off x="3640430" y="3487316"/>
            <a:ext cx="193514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kumimoji="1" lang="zh-CN" altLang="en-US" sz="1400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数据深度打通</a:t>
            </a:r>
            <a:endParaRPr kumimoji="1" lang="en-US" altLang="zh-CN" sz="1400" spc="50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kumimoji="1" lang="zh-CN" altLang="en-US" sz="1400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物料批量操作</a:t>
            </a:r>
            <a:endParaRPr kumimoji="1" lang="en-US" altLang="zh-CN" sz="1400" spc="50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kumimoji="1" lang="zh-CN" altLang="en-US" sz="1400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物料快速同步</a:t>
            </a:r>
            <a:endParaRPr kumimoji="1" lang="en-US" altLang="zh-CN" sz="1400" spc="50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kumimoji="1" lang="zh-CN" altLang="en-US" sz="1400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更多功能</a:t>
            </a:r>
            <a:r>
              <a:rPr kumimoji="1" lang="en-US" altLang="zh-CN" sz="1400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...</a:t>
            </a:r>
            <a:endParaRPr kumimoji="1" lang="zh-CN" altLang="en-US" sz="1400" spc="50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465031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670CFEDD-3A13-5F44-9346-C69380FB5F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512" y="-20538"/>
            <a:ext cx="9289032" cy="5164038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9A9AD75D-2A24-634C-A85A-D8F204D7DCEB}"/>
              </a:ext>
            </a:extLst>
          </p:cNvPr>
          <p:cNvSpPr/>
          <p:nvPr/>
        </p:nvSpPr>
        <p:spPr>
          <a:xfrm>
            <a:off x="-36511" y="-20539"/>
            <a:ext cx="144015" cy="5040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D9D0344-E110-2D43-A078-AA8936257E81}"/>
              </a:ext>
            </a:extLst>
          </p:cNvPr>
          <p:cNvSpPr txBox="1"/>
          <p:nvPr/>
        </p:nvSpPr>
        <p:spPr>
          <a:xfrm>
            <a:off x="395536" y="869667"/>
            <a:ext cx="9925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zh-CN" altLang="en-US" sz="1600" b="1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目标：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6C0C569-2430-3146-916E-D8310F6BBA9E}"/>
              </a:ext>
            </a:extLst>
          </p:cNvPr>
          <p:cNvSpPr txBox="1"/>
          <p:nvPr/>
        </p:nvSpPr>
        <p:spPr>
          <a:xfrm>
            <a:off x="398848" y="1275606"/>
            <a:ext cx="66527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altLang="zh-CN" sz="1200" spc="500" dirty="0">
                <a:solidFill>
                  <a:prstClr val="white"/>
                </a:solidFill>
                <a:latin typeface="+mn-ea"/>
                <a:ea typeface="+mn-ea"/>
              </a:rPr>
              <a:t>1.</a:t>
            </a:r>
            <a:r>
              <a:rPr kumimoji="1" lang="zh-CN" altLang="en-US" sz="1200" spc="500" dirty="0">
                <a:solidFill>
                  <a:prstClr val="white"/>
                </a:solidFill>
                <a:latin typeface="+mn-ea"/>
                <a:ea typeface="+mn-ea"/>
              </a:rPr>
              <a:t> 希望每天早上</a:t>
            </a:r>
            <a:r>
              <a:rPr kumimoji="1" lang="en-US" altLang="zh-CN" sz="1200" spc="500" dirty="0">
                <a:solidFill>
                  <a:prstClr val="white"/>
                </a:solidFill>
                <a:latin typeface="+mn-ea"/>
                <a:ea typeface="+mn-ea"/>
              </a:rPr>
              <a:t>8</a:t>
            </a:r>
            <a:r>
              <a:rPr kumimoji="1" lang="zh-CN" altLang="en-US" sz="1200" spc="500" dirty="0">
                <a:solidFill>
                  <a:prstClr val="white"/>
                </a:solidFill>
                <a:latin typeface="+mn-ea"/>
                <a:ea typeface="+mn-ea"/>
              </a:rPr>
              <a:t>点查阅数据报表？</a:t>
            </a:r>
            <a:endParaRPr kumimoji="1" lang="en-US" altLang="zh-CN" sz="1200" spc="500" dirty="0">
              <a:solidFill>
                <a:prstClr val="white"/>
              </a:solidFill>
              <a:latin typeface="+mn-ea"/>
              <a:ea typeface="+mn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altLang="zh-CN" sz="1200" spc="500" dirty="0">
                <a:solidFill>
                  <a:prstClr val="white"/>
                </a:solidFill>
                <a:latin typeface="+mn-ea"/>
                <a:ea typeface="+mn-ea"/>
              </a:rPr>
              <a:t>2.</a:t>
            </a:r>
            <a:r>
              <a:rPr kumimoji="1" lang="zh-CN" altLang="en-US" sz="1200" spc="500" dirty="0">
                <a:solidFill>
                  <a:prstClr val="white"/>
                </a:solidFill>
                <a:latin typeface="+mn-ea"/>
                <a:ea typeface="+mn-ea"/>
              </a:rPr>
              <a:t> 希望将多个账户数据对接到企业营销系统中，指导下一步优化？</a:t>
            </a:r>
            <a:endParaRPr kumimoji="1" lang="en-US" altLang="zh-CN" sz="1200" spc="500" dirty="0">
              <a:solidFill>
                <a:prstClr val="white"/>
              </a:solidFill>
              <a:latin typeface="+mn-ea"/>
              <a:ea typeface="+mn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altLang="zh-CN" sz="1200" spc="500" dirty="0">
                <a:solidFill>
                  <a:prstClr val="white"/>
                </a:solidFill>
                <a:latin typeface="+mn-ea"/>
                <a:ea typeface="+mn-ea"/>
              </a:rPr>
              <a:t>3.</a:t>
            </a:r>
            <a:r>
              <a:rPr kumimoji="1" lang="zh-CN" altLang="en-US" sz="1200" spc="500" dirty="0">
                <a:solidFill>
                  <a:prstClr val="white"/>
                </a:solidFill>
                <a:latin typeface="+mn-ea"/>
                <a:ea typeface="+mn-ea"/>
              </a:rPr>
              <a:t> 希望将数据存储起来、建立营销数据中心，长期把控账户效果？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9E9D512-C980-674B-8739-472AA4BE508A}"/>
              </a:ext>
            </a:extLst>
          </p:cNvPr>
          <p:cNvSpPr txBox="1"/>
          <p:nvPr/>
        </p:nvSpPr>
        <p:spPr>
          <a:xfrm>
            <a:off x="395536" y="2165811"/>
            <a:ext cx="9925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zh-CN" altLang="en-US" sz="1600" b="1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问题：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5790B47-9EA4-2044-942B-39CCF4A48B6D}"/>
              </a:ext>
            </a:extLst>
          </p:cNvPr>
          <p:cNvSpPr txBox="1"/>
          <p:nvPr/>
        </p:nvSpPr>
        <p:spPr>
          <a:xfrm>
            <a:off x="395536" y="2571750"/>
            <a:ext cx="47968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altLang="zh-CN" sz="1200" spc="500" dirty="0">
                <a:solidFill>
                  <a:prstClr val="white"/>
                </a:solidFill>
                <a:latin typeface="+mn-ea"/>
                <a:ea typeface="+mn-ea"/>
              </a:rPr>
              <a:t>Excel</a:t>
            </a:r>
            <a:r>
              <a:rPr kumimoji="1" lang="zh-CN" altLang="en-US" sz="1200" spc="500" dirty="0">
                <a:solidFill>
                  <a:prstClr val="white"/>
                </a:solidFill>
                <a:latin typeface="+mn-ea"/>
                <a:ea typeface="+mn-ea"/>
              </a:rPr>
              <a:t>人工方式查看数据，费时费力、容易出错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FE5A111-9BAA-7C4B-B17D-C013A1B3EC3C}"/>
              </a:ext>
            </a:extLst>
          </p:cNvPr>
          <p:cNvSpPr txBox="1"/>
          <p:nvPr/>
        </p:nvSpPr>
        <p:spPr>
          <a:xfrm>
            <a:off x="395536" y="3267730"/>
            <a:ext cx="15311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zh-CN" altLang="en-US" sz="1600" b="1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解决方案：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4F5D60B-590C-9449-B584-7E13FED23578}"/>
              </a:ext>
            </a:extLst>
          </p:cNvPr>
          <p:cNvSpPr txBox="1"/>
          <p:nvPr/>
        </p:nvSpPr>
        <p:spPr>
          <a:xfrm>
            <a:off x="395537" y="3685648"/>
            <a:ext cx="8424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kumimoji="1" lang="zh-CN" altLang="en-US" sz="1200" spc="500" dirty="0">
                <a:solidFill>
                  <a:prstClr val="white"/>
                </a:solidFill>
                <a:latin typeface="+mn-ea"/>
                <a:ea typeface="+mn-ea"/>
              </a:rPr>
              <a:t>通过</a:t>
            </a:r>
            <a:r>
              <a:rPr kumimoji="1" lang="en-US" altLang="zh-CN" sz="1200" spc="500" dirty="0">
                <a:solidFill>
                  <a:prstClr val="white"/>
                </a:solidFill>
                <a:latin typeface="+mn-ea"/>
                <a:ea typeface="+mn-ea"/>
              </a:rPr>
              <a:t>API</a:t>
            </a:r>
            <a:r>
              <a:rPr kumimoji="1" lang="zh-CN" altLang="en-US" sz="1200" spc="500" dirty="0">
                <a:solidFill>
                  <a:prstClr val="white"/>
                </a:solidFill>
                <a:latin typeface="+mn-ea"/>
                <a:ea typeface="+mn-ea"/>
              </a:rPr>
              <a:t>可实现实时调用百度推广平台投放数据，与企业后端转化数据进行关联，打通数据通道；</a:t>
            </a:r>
            <a:endParaRPr kumimoji="1" lang="en-US" altLang="zh-CN" sz="1200" spc="500" dirty="0">
              <a:solidFill>
                <a:prstClr val="white"/>
              </a:solidFill>
              <a:latin typeface="+mn-ea"/>
              <a:ea typeface="+mn-ea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kumimoji="1" lang="zh-CN" altLang="en-US" sz="1200" spc="500" dirty="0">
                <a:solidFill>
                  <a:prstClr val="white"/>
                </a:solidFill>
                <a:latin typeface="+mn-ea"/>
                <a:ea typeface="+mn-ea"/>
              </a:rPr>
              <a:t>支持将数据定时、定期导出到企业自身营销系统，建立营销数据中心，并帮助优化师进行归因分析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4148EE49-2291-DE4B-8C39-83D9CA74EB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6513" y="-20540"/>
            <a:ext cx="4066274" cy="910450"/>
          </a:xfrm>
          <a:prstGeom prst="rect">
            <a:avLst/>
          </a:prstGeom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DFD7DB72-EB8C-CA46-9FD7-286BF84FF5E9}"/>
              </a:ext>
            </a:extLst>
          </p:cNvPr>
          <p:cNvSpPr txBox="1">
            <a:spLocks/>
          </p:cNvSpPr>
          <p:nvPr/>
        </p:nvSpPr>
        <p:spPr>
          <a:xfrm>
            <a:off x="420754" y="237376"/>
            <a:ext cx="2304256" cy="559435"/>
          </a:xfrm>
          <a:prstGeom prst="rect">
            <a:avLst/>
          </a:prstGeom>
        </p:spPr>
        <p:txBody>
          <a:bodyPr/>
          <a:lstStyle>
            <a:lvl1pPr algn="l" defTabSz="57598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8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spc="378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  <a:sym typeface="+mn-lt"/>
              </a:rPr>
              <a:t>数据深度打通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DEC40A27-DEB3-AF49-9D43-2A1C78614873}"/>
              </a:ext>
            </a:extLst>
          </p:cNvPr>
          <p:cNvSpPr/>
          <p:nvPr/>
        </p:nvSpPr>
        <p:spPr>
          <a:xfrm>
            <a:off x="-36293" y="-20540"/>
            <a:ext cx="143797" cy="8942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489298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>
            <a:extLst>
              <a:ext uri="{FF2B5EF4-FFF2-40B4-BE49-F238E27FC236}">
                <a16:creationId xmlns:a16="http://schemas.microsoft.com/office/drawing/2014/main" id="{9DB0A150-B53E-5244-9F04-74B80B4BFF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512" y="-20538"/>
            <a:ext cx="9289032" cy="5164038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9A9AD75D-2A24-634C-A85A-D8F204D7DCEB}"/>
              </a:ext>
            </a:extLst>
          </p:cNvPr>
          <p:cNvSpPr/>
          <p:nvPr/>
        </p:nvSpPr>
        <p:spPr>
          <a:xfrm>
            <a:off x="-36511" y="-20539"/>
            <a:ext cx="144015" cy="5040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2D39BA9-BBB6-E942-9372-DAF71939B795}"/>
              </a:ext>
            </a:extLst>
          </p:cNvPr>
          <p:cNvSpPr txBox="1"/>
          <p:nvPr/>
        </p:nvSpPr>
        <p:spPr>
          <a:xfrm>
            <a:off x="430741" y="993513"/>
            <a:ext cx="30283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altLang="zh-CN" sz="1400" b="1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1.</a:t>
            </a:r>
            <a:r>
              <a:rPr kumimoji="1" lang="zh-CN" altLang="en-US" sz="1400" b="1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 获取凤巢平台投放数据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F7F9732-C92E-1349-A747-6646270FDE30}"/>
              </a:ext>
            </a:extLst>
          </p:cNvPr>
          <p:cNvSpPr/>
          <p:nvPr/>
        </p:nvSpPr>
        <p:spPr>
          <a:xfrm>
            <a:off x="808304" y="1358697"/>
            <a:ext cx="68407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YaHei" charset="-122"/>
              </a:rPr>
              <a:t>通过调用</a:t>
            </a:r>
            <a:r>
              <a:rPr lang="en-US" altLang="zh-CN" sz="12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YaHei" charset="-122"/>
              </a:rPr>
              <a:t>API</a:t>
            </a:r>
            <a:r>
              <a:rPr lang="zh-CN" altLang="en-US" sz="12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YaHei" charset="-122"/>
              </a:rPr>
              <a:t>数据报告接口，获取不同类型投放数据报告，即时同步</a:t>
            </a:r>
            <a:endParaRPr lang="en-US" altLang="zh-CN" sz="12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Microsoft YaHei" charset="-122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YaHei" charset="-122"/>
              </a:rPr>
              <a:t>支持：账户、计划、单元、关键词、搜索词、创意、配对、地域、二级地域、历史数据排名、数据实时看报告。</a:t>
            </a:r>
            <a:endParaRPr lang="en-US" altLang="zh-CN" sz="12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Microsoft YaHei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1D208BE-71FF-EF4F-8D37-719EEAC191E7}"/>
              </a:ext>
            </a:extLst>
          </p:cNvPr>
          <p:cNvSpPr/>
          <p:nvPr/>
        </p:nvSpPr>
        <p:spPr>
          <a:xfrm>
            <a:off x="817944" y="2959446"/>
            <a:ext cx="2520279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适用于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小量物料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，返回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条数有限制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，但是实时响应性强（即时请求、即时返回）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0B7978EC-FA5C-D84F-91B8-820B60B29276}"/>
              </a:ext>
            </a:extLst>
          </p:cNvPr>
          <p:cNvSpPr/>
          <p:nvPr/>
        </p:nvSpPr>
        <p:spPr>
          <a:xfrm>
            <a:off x="1376683" y="2590114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实时报告</a:t>
            </a:r>
            <a:endParaRPr lang="zh-CN" altLang="en-US" dirty="0"/>
          </a:p>
        </p:txBody>
      </p:sp>
      <p:cxnSp>
        <p:nvCxnSpPr>
          <p:cNvPr id="13" name="直接连接符 11">
            <a:extLst>
              <a:ext uri="{FF2B5EF4-FFF2-40B4-BE49-F238E27FC236}">
                <a16:creationId xmlns:a16="http://schemas.microsoft.com/office/drawing/2014/main" id="{D3DFD21C-C167-384C-A3D2-8B97B7DC35CF}"/>
              </a:ext>
            </a:extLst>
          </p:cNvPr>
          <p:cNvCxnSpPr>
            <a:cxnSpLocks/>
          </p:cNvCxnSpPr>
          <p:nvPr/>
        </p:nvCxnSpPr>
        <p:spPr>
          <a:xfrm>
            <a:off x="4228684" y="2556415"/>
            <a:ext cx="0" cy="1292022"/>
          </a:xfrm>
          <a:prstGeom prst="line">
            <a:avLst/>
          </a:prstGeom>
          <a:ln w="12700">
            <a:solidFill>
              <a:srgbClr val="FFFFFF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973EA8BD-400D-0340-9CF0-42842771389A}"/>
              </a:ext>
            </a:extLst>
          </p:cNvPr>
          <p:cNvSpPr/>
          <p:nvPr/>
        </p:nvSpPr>
        <p:spPr>
          <a:xfrm>
            <a:off x="5782125" y="2549683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异步报告</a:t>
            </a:r>
            <a:endParaRPr lang="zh-CN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6A15DAE5-F01C-0846-910A-8E3102A7A4E0}"/>
              </a:ext>
            </a:extLst>
          </p:cNvPr>
          <p:cNvSpPr/>
          <p:nvPr/>
        </p:nvSpPr>
        <p:spPr>
          <a:xfrm>
            <a:off x="5182429" y="2934549"/>
            <a:ext cx="2548051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适用于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大量物料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，返回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条数无限制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，需要请求报告、生成文件、获取状态进行下载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圆角矩形 15">
            <a:extLst>
              <a:ext uri="{FF2B5EF4-FFF2-40B4-BE49-F238E27FC236}">
                <a16:creationId xmlns:a16="http://schemas.microsoft.com/office/drawing/2014/main" id="{23926A81-8D82-0645-BFC6-A19C1E0725F4}"/>
              </a:ext>
            </a:extLst>
          </p:cNvPr>
          <p:cNvSpPr/>
          <p:nvPr/>
        </p:nvSpPr>
        <p:spPr bwMode="auto">
          <a:xfrm flipH="1">
            <a:off x="839155" y="2531519"/>
            <a:ext cx="2439533" cy="1364031"/>
          </a:xfrm>
          <a:prstGeom prst="roundRect">
            <a:avLst>
              <a:gd name="adj" fmla="val 4145"/>
            </a:avLst>
          </a:prstGeom>
          <a:noFill/>
          <a:ln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圆角矩形 16">
            <a:extLst>
              <a:ext uri="{FF2B5EF4-FFF2-40B4-BE49-F238E27FC236}">
                <a16:creationId xmlns:a16="http://schemas.microsoft.com/office/drawing/2014/main" id="{6179FE61-5BB0-3D4B-B29A-A98A9129974C}"/>
              </a:ext>
            </a:extLst>
          </p:cNvPr>
          <p:cNvSpPr/>
          <p:nvPr/>
        </p:nvSpPr>
        <p:spPr bwMode="auto">
          <a:xfrm flipH="1">
            <a:off x="5209531" y="2531518"/>
            <a:ext cx="2439533" cy="1364031"/>
          </a:xfrm>
          <a:prstGeom prst="roundRect">
            <a:avLst>
              <a:gd name="adj" fmla="val 4145"/>
            </a:avLst>
          </a:prstGeom>
          <a:noFill/>
          <a:ln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4C4C3B1C-9CF0-A34D-AF5C-B2218F02158A}"/>
              </a:ext>
            </a:extLst>
          </p:cNvPr>
          <p:cNvSpPr/>
          <p:nvPr/>
        </p:nvSpPr>
        <p:spPr>
          <a:xfrm>
            <a:off x="1900091" y="2134677"/>
            <a:ext cx="54726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zh-CN" sz="12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目前</a:t>
            </a:r>
            <a:r>
              <a:rPr lang="en-US" altLang="zh-CN" sz="12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API</a:t>
            </a:r>
            <a:r>
              <a:rPr lang="zh-CN" altLang="zh-CN" sz="12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报告总体分为两种类型：实时报告和异步报告，具体区别如下：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8FF8E2F5-2361-CF4F-BFEF-9D5C39D0AAF9}"/>
              </a:ext>
            </a:extLst>
          </p:cNvPr>
          <p:cNvSpPr txBox="1"/>
          <p:nvPr/>
        </p:nvSpPr>
        <p:spPr>
          <a:xfrm>
            <a:off x="428164" y="4102652"/>
            <a:ext cx="22974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altLang="zh-CN" sz="1400" b="1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2.</a:t>
            </a:r>
            <a:r>
              <a:rPr kumimoji="1" lang="zh-CN" altLang="en-US" sz="1400" b="1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 转化效果关联：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094F80FD-647D-6640-AB39-6A7C6136F1E1}"/>
              </a:ext>
            </a:extLst>
          </p:cNvPr>
          <p:cNvSpPr/>
          <p:nvPr/>
        </p:nvSpPr>
        <p:spPr>
          <a:xfrm>
            <a:off x="817944" y="4433428"/>
            <a:ext cx="68407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YaHei" charset="-122"/>
              </a:rPr>
              <a:t>API</a:t>
            </a:r>
            <a:r>
              <a:rPr lang="zh-CN" altLang="en-US" sz="12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YaHei" charset="-122"/>
              </a:rPr>
              <a:t>支持广告主在关键词、创意中添加特定的通配符标识，当广告被访问时，该通配符标识会替换为相应的</a:t>
            </a:r>
            <a:r>
              <a:rPr lang="zh-CN" altLang="en-US" sz="12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数值替换，从而帮助广告主对关键词、创意带来的转化效果进行追踪与分析。</a:t>
            </a:r>
            <a:endParaRPr lang="en-US" altLang="zh-CN" sz="12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419E0B47-5994-8340-812D-FCE7432E344D}"/>
              </a:ext>
            </a:extLst>
          </p:cNvPr>
          <p:cNvSpPr/>
          <p:nvPr/>
        </p:nvSpPr>
        <p:spPr>
          <a:xfrm>
            <a:off x="601920" y="2065133"/>
            <a:ext cx="7272808" cy="193144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4EB9D033-B531-C041-934E-AA9D7391B1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6513" y="-20540"/>
            <a:ext cx="3874785" cy="875530"/>
          </a:xfrm>
          <a:prstGeom prst="rect">
            <a:avLst/>
          </a:prstGeom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DFD7DB72-EB8C-CA46-9FD7-286BF84FF5E9}"/>
              </a:ext>
            </a:extLst>
          </p:cNvPr>
          <p:cNvSpPr txBox="1">
            <a:spLocks/>
          </p:cNvSpPr>
          <p:nvPr/>
        </p:nvSpPr>
        <p:spPr>
          <a:xfrm>
            <a:off x="325114" y="184286"/>
            <a:ext cx="1647773" cy="559435"/>
          </a:xfrm>
          <a:prstGeom prst="rect">
            <a:avLst/>
          </a:prstGeom>
        </p:spPr>
        <p:txBody>
          <a:bodyPr/>
          <a:lstStyle>
            <a:lvl1pPr algn="l" defTabSz="57598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8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spc="378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  <a:sym typeface="+mn-lt"/>
              </a:rPr>
              <a:t>实现原理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4122B0DA-4F1F-F945-8FE9-7C9E2CCD46C2}"/>
              </a:ext>
            </a:extLst>
          </p:cNvPr>
          <p:cNvSpPr/>
          <p:nvPr/>
        </p:nvSpPr>
        <p:spPr>
          <a:xfrm>
            <a:off x="-36293" y="-20540"/>
            <a:ext cx="143797" cy="8942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684987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id="{77A43AD4-F4C7-314C-820B-4825BB985E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513" y="123478"/>
            <a:ext cx="9289032" cy="5164038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9A9AD75D-2A24-634C-A85A-D8F204D7DCEB}"/>
              </a:ext>
            </a:extLst>
          </p:cNvPr>
          <p:cNvSpPr/>
          <p:nvPr/>
        </p:nvSpPr>
        <p:spPr>
          <a:xfrm>
            <a:off x="-36511" y="-20539"/>
            <a:ext cx="144015" cy="5040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FB21459-544B-144B-8193-758D6210F6C8}"/>
              </a:ext>
            </a:extLst>
          </p:cNvPr>
          <p:cNvSpPr/>
          <p:nvPr/>
        </p:nvSpPr>
        <p:spPr>
          <a:xfrm>
            <a:off x="375146" y="1394051"/>
            <a:ext cx="41278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spcAft>
                <a:spcPts val="600"/>
              </a:spcAft>
            </a:pPr>
            <a:r>
              <a:rPr lang="en-US" altLang="zh-CN" sz="2400" b="1" dirty="0" err="1">
                <a:solidFill>
                  <a:schemeClr val="bg1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ReportService</a:t>
            </a:r>
            <a:r>
              <a:rPr kumimoji="1" lang="zh-CN" altLang="en-US" sz="1600" b="1" spc="500" dirty="0">
                <a:solidFill>
                  <a:prstClr val="white"/>
                </a:solidFill>
                <a:latin typeface="+mn-lt"/>
                <a:ea typeface="微软雅黑" pitchFamily="34" charset="-122"/>
                <a:cs typeface="Arial" panose="020B0604020202020204" pitchFamily="34" charset="0"/>
              </a:rPr>
              <a:t>（</a:t>
            </a:r>
            <a:r>
              <a:rPr kumimoji="1" lang="zh-CN" altLang="en-US" sz="1600" b="1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数据报告服务）</a:t>
            </a:r>
            <a:endParaRPr kumimoji="1" lang="zh-CN" altLang="zh-CN" sz="1600" b="1" spc="50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9DD100A-ABF3-5C42-84CB-7858A15EC7AD}"/>
              </a:ext>
            </a:extLst>
          </p:cNvPr>
          <p:cNvSpPr/>
          <p:nvPr/>
        </p:nvSpPr>
        <p:spPr>
          <a:xfrm>
            <a:off x="793337" y="1915936"/>
            <a:ext cx="6288773" cy="11695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400" spc="500" dirty="0">
                <a:solidFill>
                  <a:prstClr val="white"/>
                </a:solidFill>
                <a:latin typeface="+mj-lt"/>
                <a:ea typeface="+mn-ea"/>
              </a:rPr>
              <a:t>—</a:t>
            </a:r>
            <a:r>
              <a:rPr lang="en-US" altLang="zh-CN" sz="1400" dirty="0" err="1">
                <a:solidFill>
                  <a:schemeClr val="bg1"/>
                </a:solidFill>
                <a:latin typeface="+mj-lt"/>
                <a:ea typeface="微软雅黑" panose="020B0503020204020204" pitchFamily="34" charset="-122"/>
                <a:cs typeface="Times New Roman" panose="02020603050405020304" pitchFamily="18" charset="0"/>
              </a:rPr>
              <a:t>getRealTimeData</a:t>
            </a:r>
            <a:r>
              <a:rPr kumimoji="1" lang="zh-CN" altLang="en-US" sz="1400" spc="500" dirty="0">
                <a:solidFill>
                  <a:prstClr val="white"/>
                </a:solidFill>
                <a:latin typeface="+mj-lt"/>
                <a:ea typeface="+mn-ea"/>
              </a:rPr>
              <a:t>（实时报告接口</a:t>
            </a:r>
            <a:r>
              <a:rPr kumimoji="1" lang="en-US" altLang="zh-CN" sz="1400" spc="500" dirty="0">
                <a:solidFill>
                  <a:prstClr val="white"/>
                </a:solidFill>
                <a:latin typeface="+mj-lt"/>
                <a:ea typeface="+mn-ea"/>
              </a:rPr>
              <a:t>-</a:t>
            </a:r>
            <a:r>
              <a:rPr kumimoji="1" lang="zh-CN" altLang="en-US" sz="1400" spc="500" dirty="0">
                <a:solidFill>
                  <a:prstClr val="white"/>
                </a:solidFill>
                <a:latin typeface="+mj-lt"/>
                <a:ea typeface="+mn-ea"/>
              </a:rPr>
              <a:t>包含多种报告类型）</a:t>
            </a:r>
            <a:endParaRPr kumimoji="1" lang="en-US" altLang="zh-CN" sz="1400" spc="500" dirty="0">
              <a:solidFill>
                <a:prstClr val="white"/>
              </a:solidFill>
              <a:latin typeface="+mj-lt"/>
              <a:ea typeface="+mn-ea"/>
            </a:endParaRPr>
          </a:p>
          <a:p>
            <a:r>
              <a:rPr kumimoji="1" lang="en-US" altLang="zh-CN" sz="1400" spc="500" dirty="0">
                <a:solidFill>
                  <a:prstClr val="white"/>
                </a:solidFill>
                <a:latin typeface="+mj-lt"/>
                <a:ea typeface="+mn-ea"/>
              </a:rPr>
              <a:t>—</a:t>
            </a:r>
            <a:r>
              <a:rPr lang="en-US" altLang="zh-CN" sz="1400" dirty="0" err="1">
                <a:solidFill>
                  <a:schemeClr val="bg1"/>
                </a:solidFill>
                <a:latin typeface="+mj-lt"/>
                <a:ea typeface="微软雅黑" panose="020B0503020204020204" pitchFamily="34" charset="-122"/>
                <a:cs typeface="Times New Roman" panose="02020603050405020304" pitchFamily="18" charset="0"/>
              </a:rPr>
              <a:t>getProfessionalReportId</a:t>
            </a:r>
            <a:r>
              <a:rPr kumimoji="1" lang="zh-CN" altLang="zh-CN" sz="1400" spc="500" dirty="0">
                <a:solidFill>
                  <a:prstClr val="white"/>
                </a:solidFill>
                <a:latin typeface="+mj-lt"/>
                <a:ea typeface="+mn-ea"/>
              </a:rPr>
              <a:t> </a:t>
            </a:r>
            <a:r>
              <a:rPr kumimoji="1" lang="zh-CN" altLang="en-US" sz="1400" spc="500" dirty="0">
                <a:solidFill>
                  <a:prstClr val="white"/>
                </a:solidFill>
                <a:latin typeface="+mj-lt"/>
                <a:ea typeface="+mn-ea"/>
              </a:rPr>
              <a:t>（异步报告接口</a:t>
            </a:r>
            <a:r>
              <a:rPr kumimoji="1" lang="en-US" altLang="zh-CN" sz="1400" spc="500" dirty="0">
                <a:solidFill>
                  <a:prstClr val="white"/>
                </a:solidFill>
                <a:latin typeface="+mj-lt"/>
                <a:ea typeface="+mn-ea"/>
              </a:rPr>
              <a:t>-</a:t>
            </a:r>
            <a:r>
              <a:rPr kumimoji="1" lang="zh-CN" altLang="en-US" sz="1400" spc="500" dirty="0">
                <a:solidFill>
                  <a:prstClr val="white"/>
                </a:solidFill>
                <a:latin typeface="+mj-lt"/>
                <a:ea typeface="+mn-ea"/>
              </a:rPr>
              <a:t>包含多种报告类型）</a:t>
            </a:r>
            <a:endParaRPr kumimoji="1" lang="en-US" altLang="zh-CN" sz="1400" spc="500" dirty="0">
              <a:solidFill>
                <a:prstClr val="white"/>
              </a:solidFill>
              <a:latin typeface="+mj-lt"/>
              <a:ea typeface="+mn-ea"/>
            </a:endParaRPr>
          </a:p>
          <a:p>
            <a:r>
              <a:rPr kumimoji="1" lang="en-US" altLang="zh-CN" sz="1400" spc="500" dirty="0">
                <a:solidFill>
                  <a:prstClr val="white"/>
                </a:solidFill>
                <a:latin typeface="+mj-lt"/>
                <a:ea typeface="+mn-ea"/>
              </a:rPr>
              <a:t>—</a:t>
            </a:r>
            <a:r>
              <a:rPr lang="en-US" altLang="zh-CN" sz="1400" dirty="0" err="1">
                <a:solidFill>
                  <a:schemeClr val="bg1"/>
                </a:solidFill>
                <a:latin typeface="+mj-lt"/>
                <a:ea typeface="微软雅黑" panose="020B0503020204020204" pitchFamily="34" charset="-122"/>
                <a:cs typeface="Times New Roman" panose="02020603050405020304" pitchFamily="18" charset="0"/>
              </a:rPr>
              <a:t>getReportState</a:t>
            </a:r>
            <a:r>
              <a:rPr kumimoji="1" lang="zh-CN" altLang="en-US" sz="1400" spc="500" dirty="0">
                <a:solidFill>
                  <a:prstClr val="white"/>
                </a:solidFill>
                <a:latin typeface="+mj-lt"/>
                <a:ea typeface="+mn-ea"/>
              </a:rPr>
              <a:t>（异步报告查询生成状态接口）</a:t>
            </a:r>
          </a:p>
          <a:p>
            <a:r>
              <a:rPr kumimoji="1" lang="en-US" altLang="zh-CN" sz="1400" spc="500" dirty="0">
                <a:solidFill>
                  <a:prstClr val="white"/>
                </a:solidFill>
                <a:latin typeface="+mj-lt"/>
                <a:ea typeface="+mn-ea"/>
              </a:rPr>
              <a:t>—</a:t>
            </a:r>
            <a:r>
              <a:rPr lang="en-US" altLang="zh-CN" sz="1400" dirty="0" err="1">
                <a:solidFill>
                  <a:schemeClr val="bg1"/>
                </a:solidFill>
                <a:latin typeface="+mj-lt"/>
                <a:ea typeface="微软雅黑" panose="020B0503020204020204" pitchFamily="34" charset="-122"/>
                <a:cs typeface="Times New Roman" panose="02020603050405020304" pitchFamily="18" charset="0"/>
              </a:rPr>
              <a:t>getReportFileUrl</a:t>
            </a:r>
            <a:r>
              <a:rPr kumimoji="1" lang="zh-CN" altLang="en-US" sz="1400" spc="500" dirty="0">
                <a:solidFill>
                  <a:prstClr val="white"/>
                </a:solidFill>
                <a:latin typeface="+mj-lt"/>
                <a:ea typeface="+mn-ea"/>
              </a:rPr>
              <a:t>（异步报告下载地址）</a:t>
            </a:r>
            <a:endParaRPr kumimoji="1" lang="en-US" altLang="zh-CN" sz="1400" spc="500" dirty="0">
              <a:solidFill>
                <a:prstClr val="white"/>
              </a:solidFill>
              <a:latin typeface="+mj-lt"/>
              <a:ea typeface="+mn-ea"/>
            </a:endParaRPr>
          </a:p>
          <a:p>
            <a:r>
              <a:rPr kumimoji="1" lang="en-US" altLang="zh-CN" sz="1400" spc="500" dirty="0">
                <a:solidFill>
                  <a:prstClr val="white"/>
                </a:solidFill>
                <a:latin typeface="+mj-lt"/>
              </a:rPr>
              <a:t>—</a:t>
            </a:r>
            <a:r>
              <a:rPr lang="en-US" altLang="zh-CN" sz="1400" dirty="0" err="1">
                <a:solidFill>
                  <a:schemeClr val="bg1"/>
                </a:solidFill>
                <a:latin typeface="+mj-lt"/>
                <a:ea typeface="微软雅黑" panose="020B0503020204020204" pitchFamily="34" charset="-122"/>
                <a:cs typeface="Times New Roman" panose="02020603050405020304" pitchFamily="18" charset="0"/>
              </a:rPr>
              <a:t>getRealTimePairData</a:t>
            </a:r>
            <a:r>
              <a:rPr kumimoji="1" lang="zh-CN" altLang="en-US" sz="1400" spc="500" dirty="0">
                <a:solidFill>
                  <a:prstClr val="white"/>
                </a:solidFill>
                <a:latin typeface="+mj-lt"/>
                <a:ea typeface="+mn-ea"/>
              </a:rPr>
              <a:t>（搜索词报告接口）</a:t>
            </a:r>
            <a:r>
              <a:rPr kumimoji="1" lang="zh-CN" altLang="zh-CN" sz="1400" spc="500" dirty="0">
                <a:solidFill>
                  <a:prstClr val="white"/>
                </a:solidFill>
                <a:latin typeface="+mj-lt"/>
                <a:ea typeface="+mn-ea"/>
              </a:rPr>
              <a:t> </a:t>
            </a:r>
            <a:endParaRPr kumimoji="1" lang="zh-CN" altLang="en-US" sz="1400" spc="500" dirty="0">
              <a:solidFill>
                <a:prstClr val="white"/>
              </a:solidFill>
              <a:latin typeface="+mj-lt"/>
              <a:ea typeface="+mn-ea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85232C2E-5AC7-104B-B326-0DE7F55CEBFD}"/>
              </a:ext>
            </a:extLst>
          </p:cNvPr>
          <p:cNvSpPr/>
          <p:nvPr/>
        </p:nvSpPr>
        <p:spPr>
          <a:xfrm>
            <a:off x="524174" y="3497520"/>
            <a:ext cx="43622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spcAft>
                <a:spcPts val="600"/>
              </a:spcAft>
            </a:pPr>
            <a:r>
              <a:rPr lang="en-US" altLang="zh-CN" sz="2400" b="1" dirty="0" err="1">
                <a:solidFill>
                  <a:schemeClr val="bg1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LiveReportService</a:t>
            </a:r>
            <a:r>
              <a:rPr kumimoji="1" lang="zh-CN" altLang="en-US" sz="1600" b="1" spc="500" dirty="0">
                <a:solidFill>
                  <a:prstClr val="white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Arial" panose="020B0604020202020204" pitchFamily="34" charset="0"/>
              </a:rPr>
              <a:t>（数据实时看）</a:t>
            </a:r>
            <a:endParaRPr kumimoji="1" lang="zh-CN" altLang="zh-CN" sz="1600" b="1" spc="500" dirty="0">
              <a:solidFill>
                <a:prstClr val="white"/>
              </a:solidFill>
              <a:latin typeface="PingFang SC" panose="020B0400000000000000" pitchFamily="34" charset="-122"/>
              <a:ea typeface="PingFang SC" panose="020B04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EF2BD9C-6AAB-6747-9804-2BE29DB6C668}"/>
              </a:ext>
            </a:extLst>
          </p:cNvPr>
          <p:cNvSpPr/>
          <p:nvPr/>
        </p:nvSpPr>
        <p:spPr>
          <a:xfrm>
            <a:off x="793337" y="3957850"/>
            <a:ext cx="37786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+mj-lt"/>
                <a:ea typeface="微软雅黑" panose="020B0503020204020204" pitchFamily="34" charset="-122"/>
                <a:cs typeface="Times New Roman" panose="02020603050405020304" pitchFamily="18" charset="0"/>
              </a:rPr>
              <a:t>—</a:t>
            </a:r>
            <a:r>
              <a:rPr lang="en-US" altLang="zh-CN" sz="1400" dirty="0" err="1">
                <a:solidFill>
                  <a:schemeClr val="bg1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getAccountLiveData</a:t>
            </a:r>
            <a:r>
              <a:rPr lang="zh-CN" altLang="en-US" sz="1400" dirty="0">
                <a:solidFill>
                  <a:schemeClr val="bg1"/>
                </a:solidFill>
                <a:latin typeface="+mj-lt"/>
                <a:ea typeface="微软雅黑" panose="020B0503020204020204" pitchFamily="34" charset="-122"/>
                <a:cs typeface="Times New Roman" panose="02020603050405020304" pitchFamily="18" charset="0"/>
              </a:rPr>
              <a:t>（账户和计划实时数据）</a:t>
            </a:r>
            <a:endParaRPr lang="en-US" altLang="zh-CN" sz="1400" dirty="0">
              <a:solidFill>
                <a:schemeClr val="bg1"/>
              </a:solidFill>
              <a:latin typeface="+mj-lt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r>
              <a:rPr lang="en-US" altLang="zh-CN" sz="1400" dirty="0">
                <a:solidFill>
                  <a:schemeClr val="bg1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—</a:t>
            </a:r>
            <a:r>
              <a:rPr lang="en-US" altLang="zh-CN" sz="1400" dirty="0" err="1">
                <a:solidFill>
                  <a:schemeClr val="bg1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getKeywordLiveData</a:t>
            </a:r>
            <a:r>
              <a:rPr lang="zh-CN" altLang="zh-CN" sz="1400" dirty="0">
                <a:solidFill>
                  <a:schemeClr val="bg1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（关键词实时数据）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FAEA3F48-002B-0E40-95EB-EB466CAABB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6513" y="-20538"/>
            <a:ext cx="3845859" cy="894210"/>
          </a:xfrm>
          <a:prstGeom prst="rect">
            <a:avLst/>
          </a:prstGeom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DFD7DB72-EB8C-CA46-9FD7-286BF84FF5E9}"/>
              </a:ext>
            </a:extLst>
          </p:cNvPr>
          <p:cNvSpPr txBox="1">
            <a:spLocks/>
          </p:cNvSpPr>
          <p:nvPr/>
        </p:nvSpPr>
        <p:spPr>
          <a:xfrm>
            <a:off x="292331" y="187360"/>
            <a:ext cx="1647773" cy="432038"/>
          </a:xfrm>
          <a:prstGeom prst="rect">
            <a:avLst/>
          </a:prstGeom>
        </p:spPr>
        <p:txBody>
          <a:bodyPr/>
          <a:lstStyle>
            <a:lvl1pPr algn="l" defTabSz="57598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8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spc="378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  <a:sym typeface="+mn-lt"/>
              </a:rPr>
              <a:t>功能接口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0D467D96-CB78-1F43-A1DA-869C5821321F}"/>
              </a:ext>
            </a:extLst>
          </p:cNvPr>
          <p:cNvSpPr/>
          <p:nvPr/>
        </p:nvSpPr>
        <p:spPr>
          <a:xfrm>
            <a:off x="-36293" y="-20540"/>
            <a:ext cx="143797" cy="8942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471327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EC855290-C5B5-4744-A82B-4D5FFEA3D8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512" y="-20538"/>
            <a:ext cx="9289032" cy="5164038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696C7BFF-0596-7641-A01F-2E1369132A8F}"/>
              </a:ext>
            </a:extLst>
          </p:cNvPr>
          <p:cNvSpPr txBox="1"/>
          <p:nvPr/>
        </p:nvSpPr>
        <p:spPr>
          <a:xfrm>
            <a:off x="395536" y="869667"/>
            <a:ext cx="9925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zh-CN" altLang="en-US" sz="1600" b="1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目标：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47C4727-8909-F547-B4C7-36E302CB7909}"/>
              </a:ext>
            </a:extLst>
          </p:cNvPr>
          <p:cNvSpPr txBox="1"/>
          <p:nvPr/>
        </p:nvSpPr>
        <p:spPr>
          <a:xfrm>
            <a:off x="398848" y="1275606"/>
            <a:ext cx="63257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kumimoji="1" lang="zh-CN" altLang="en-US" sz="1200" spc="500" dirty="0">
                <a:solidFill>
                  <a:prstClr val="white"/>
                </a:solidFill>
                <a:latin typeface="+mn-ea"/>
                <a:ea typeface="+mn-ea"/>
              </a:rPr>
              <a:t>更新</a:t>
            </a:r>
            <a:r>
              <a:rPr kumimoji="1" lang="en-US" altLang="zh-CN" sz="1200" spc="500" dirty="0">
                <a:solidFill>
                  <a:prstClr val="white"/>
                </a:solidFill>
                <a:latin typeface="+mn-ea"/>
                <a:ea typeface="+mn-ea"/>
              </a:rPr>
              <a:t>10000</a:t>
            </a:r>
            <a:r>
              <a:rPr kumimoji="1" lang="zh-CN" altLang="en-US" sz="1200" spc="500" dirty="0">
                <a:solidFill>
                  <a:prstClr val="white"/>
                </a:solidFill>
                <a:latin typeface="+mn-ea"/>
                <a:ea typeface="+mn-ea"/>
              </a:rPr>
              <a:t>个关键词出价需要时间长？</a:t>
            </a:r>
            <a:endParaRPr kumimoji="1" lang="en-US" altLang="zh-CN" sz="1200" spc="500" dirty="0">
              <a:solidFill>
                <a:prstClr val="white"/>
              </a:solidFill>
              <a:latin typeface="+mn-ea"/>
              <a:ea typeface="+mn-ea"/>
            </a:endParaRPr>
          </a:p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kumimoji="1" lang="zh-CN" altLang="en-US" sz="1200" spc="500" dirty="0">
                <a:solidFill>
                  <a:prstClr val="white"/>
                </a:solidFill>
                <a:latin typeface="+mn-ea"/>
                <a:ea typeface="+mn-ea"/>
              </a:rPr>
              <a:t>希望实现关键词每小时、半小时、甚至每分钟调整一次出价？</a:t>
            </a:r>
            <a:endParaRPr kumimoji="1" lang="en-US" altLang="zh-CN" sz="1200" spc="500" dirty="0">
              <a:solidFill>
                <a:prstClr val="white"/>
              </a:solidFill>
              <a:latin typeface="+mn-ea"/>
              <a:ea typeface="+mn-ea"/>
            </a:endParaRPr>
          </a:p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kumimoji="1" lang="zh-CN" altLang="en-US" sz="1200" spc="500" dirty="0">
                <a:solidFill>
                  <a:prstClr val="white"/>
                </a:solidFill>
                <a:latin typeface="+mn-ea"/>
                <a:ea typeface="+mn-ea"/>
              </a:rPr>
              <a:t>希望批量更新创意标题描述？</a:t>
            </a:r>
            <a:endParaRPr kumimoji="1" lang="en-US" altLang="zh-CN" sz="1200" spc="500" dirty="0">
              <a:solidFill>
                <a:prstClr val="white"/>
              </a:solidFill>
              <a:latin typeface="+mn-ea"/>
              <a:ea typeface="+mn-ea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39BC545-ECB4-164B-A65D-9D1FE97DE07F}"/>
              </a:ext>
            </a:extLst>
          </p:cNvPr>
          <p:cNvSpPr txBox="1"/>
          <p:nvPr/>
        </p:nvSpPr>
        <p:spPr>
          <a:xfrm>
            <a:off x="395536" y="2165811"/>
            <a:ext cx="9925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zh-CN" altLang="en-US" sz="1600" b="1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问题：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266BA0E-623C-C546-8B8B-49F1ED4C6524}"/>
              </a:ext>
            </a:extLst>
          </p:cNvPr>
          <p:cNvSpPr txBox="1"/>
          <p:nvPr/>
        </p:nvSpPr>
        <p:spPr>
          <a:xfrm>
            <a:off x="395536" y="2571750"/>
            <a:ext cx="25827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zh-CN" altLang="en-US" sz="1200" spc="500" dirty="0">
                <a:solidFill>
                  <a:prstClr val="white"/>
                </a:solidFill>
                <a:latin typeface="+mn-ea"/>
                <a:ea typeface="+mn-ea"/>
              </a:rPr>
              <a:t>人工方式耗时长、效率低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B934F7A-D69D-DA4A-8CD0-1F42A0B6A48A}"/>
              </a:ext>
            </a:extLst>
          </p:cNvPr>
          <p:cNvSpPr txBox="1"/>
          <p:nvPr/>
        </p:nvSpPr>
        <p:spPr>
          <a:xfrm>
            <a:off x="395536" y="3267730"/>
            <a:ext cx="15311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zh-CN" altLang="en-US" sz="1600" b="1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解决方案：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01A20CA-58A1-E34C-9233-C0C1D104677E}"/>
              </a:ext>
            </a:extLst>
          </p:cNvPr>
          <p:cNvSpPr txBox="1"/>
          <p:nvPr/>
        </p:nvSpPr>
        <p:spPr>
          <a:xfrm>
            <a:off x="359532" y="3855005"/>
            <a:ext cx="84249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kumimoji="1" lang="zh-CN" altLang="en-US" sz="1200" spc="500" dirty="0">
                <a:solidFill>
                  <a:prstClr val="white"/>
                </a:solidFill>
                <a:latin typeface="+mn-ea"/>
                <a:ea typeface="+mn-ea"/>
              </a:rPr>
              <a:t>通过</a:t>
            </a:r>
            <a:r>
              <a:rPr kumimoji="1" lang="en-US" altLang="zh-CN" sz="1200" spc="500" dirty="0">
                <a:solidFill>
                  <a:prstClr val="white"/>
                </a:solidFill>
                <a:latin typeface="+mn-ea"/>
                <a:ea typeface="+mn-ea"/>
              </a:rPr>
              <a:t>API</a:t>
            </a:r>
            <a:r>
              <a:rPr kumimoji="1" lang="zh-CN" altLang="en-US" sz="1200" spc="500" dirty="0">
                <a:solidFill>
                  <a:prstClr val="white"/>
                </a:solidFill>
                <a:latin typeface="+mn-ea"/>
                <a:ea typeface="+mn-ea"/>
              </a:rPr>
              <a:t>批量更新计划、单元、关键词、创意，大幅提升效率，减少人工耗时</a:t>
            </a:r>
            <a:endParaRPr kumimoji="1" lang="en-US" altLang="zh-CN" sz="1200" spc="500" dirty="0">
              <a:solidFill>
                <a:prstClr val="white"/>
              </a:solidFill>
              <a:latin typeface="+mn-ea"/>
              <a:ea typeface="+mn-ea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DFBD3AD4-84A9-BD4F-B47E-458202185A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2446" y="-33921"/>
            <a:ext cx="3845859" cy="894210"/>
          </a:xfrm>
          <a:prstGeom prst="rect">
            <a:avLst/>
          </a:prstGeom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35950B68-DC3F-1F45-AA5D-4ABE9F9C6928}"/>
              </a:ext>
            </a:extLst>
          </p:cNvPr>
          <p:cNvSpPr txBox="1">
            <a:spLocks/>
          </p:cNvSpPr>
          <p:nvPr/>
        </p:nvSpPr>
        <p:spPr>
          <a:xfrm>
            <a:off x="127066" y="213043"/>
            <a:ext cx="2304256" cy="559435"/>
          </a:xfrm>
          <a:prstGeom prst="rect">
            <a:avLst/>
          </a:prstGeom>
        </p:spPr>
        <p:txBody>
          <a:bodyPr/>
          <a:lstStyle>
            <a:lvl1pPr algn="l" defTabSz="57598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8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spc="378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  <a:sym typeface="+mn-lt"/>
              </a:rPr>
              <a:t>物料批量操作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EC7CFE9-F14D-D942-A800-E4D5F646448B}"/>
              </a:ext>
            </a:extLst>
          </p:cNvPr>
          <p:cNvSpPr/>
          <p:nvPr/>
        </p:nvSpPr>
        <p:spPr>
          <a:xfrm>
            <a:off x="-108520" y="-48299"/>
            <a:ext cx="179512" cy="8942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70658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64F47FE0-B62E-1849-8872-8E323D1139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512" y="-20538"/>
            <a:ext cx="9289032" cy="5164038"/>
          </a:xfrm>
          <a:prstGeom prst="rect">
            <a:avLst/>
          </a:prstGeom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517BEF77-8D3B-D144-ABE4-922DF8587B6A}"/>
              </a:ext>
            </a:extLst>
          </p:cNvPr>
          <p:cNvSpPr txBox="1">
            <a:spLocks/>
          </p:cNvSpPr>
          <p:nvPr/>
        </p:nvSpPr>
        <p:spPr>
          <a:xfrm>
            <a:off x="115915" y="88736"/>
            <a:ext cx="1647773" cy="559435"/>
          </a:xfrm>
          <a:prstGeom prst="rect">
            <a:avLst/>
          </a:prstGeom>
        </p:spPr>
        <p:txBody>
          <a:bodyPr/>
          <a:lstStyle>
            <a:lvl1pPr algn="l" defTabSz="57598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8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spc="378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  <a:sym typeface="+mn-lt"/>
              </a:rPr>
              <a:t>实现原理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50CAEC7-394E-A643-A5BD-C336025383E7}"/>
              </a:ext>
            </a:extLst>
          </p:cNvPr>
          <p:cNvSpPr/>
          <p:nvPr/>
        </p:nvSpPr>
        <p:spPr>
          <a:xfrm>
            <a:off x="-36511" y="-20539"/>
            <a:ext cx="144015" cy="5040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50504A2-2309-C94B-98F9-875E4EFC989F}"/>
              </a:ext>
            </a:extLst>
          </p:cNvPr>
          <p:cNvSpPr txBox="1"/>
          <p:nvPr/>
        </p:nvSpPr>
        <p:spPr>
          <a:xfrm>
            <a:off x="323528" y="1050173"/>
            <a:ext cx="8496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zh-CN" altLang="en-US" sz="1400" b="1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通过</a:t>
            </a:r>
            <a:r>
              <a:rPr kumimoji="1" lang="en-US" altLang="zh-CN" sz="1400" b="1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API</a:t>
            </a:r>
            <a:r>
              <a:rPr kumimoji="1" lang="zh-CN" altLang="en-US" sz="1400" b="1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计划层级、单元层级、关键词层级、创意层级接口，批量更新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220C01E-5470-434B-A032-633F3B48D9D6}"/>
              </a:ext>
            </a:extLst>
          </p:cNvPr>
          <p:cNvSpPr/>
          <p:nvPr/>
        </p:nvSpPr>
        <p:spPr>
          <a:xfrm>
            <a:off x="400203" y="1779662"/>
            <a:ext cx="858984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zh-CN" altLang="en-US" sz="1400" spc="500" dirty="0">
                <a:solidFill>
                  <a:prstClr val="white"/>
                </a:solidFill>
                <a:latin typeface="+mn-ea"/>
                <a:ea typeface="+mn-ea"/>
              </a:rPr>
              <a:t>账户层级：一次请求可以查询/更新 账户全部信息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zh-CN" altLang="en-US" sz="1400" spc="500" dirty="0">
                <a:solidFill>
                  <a:prstClr val="white"/>
                </a:solidFill>
                <a:latin typeface="+mn-ea"/>
                <a:ea typeface="+mn-ea"/>
              </a:rPr>
              <a:t>计划层级：一次操作最大支持新增/修改/删除/查询100个计划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zh-CN" altLang="en-US" sz="1400" spc="500" dirty="0">
                <a:solidFill>
                  <a:prstClr val="white"/>
                </a:solidFill>
                <a:latin typeface="+mn-ea"/>
                <a:ea typeface="+mn-ea"/>
              </a:rPr>
              <a:t>单元层级：一次最大支持新增/修改/删除/查询5000个单元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zh-CN" altLang="en-US" sz="1400" spc="500" dirty="0">
                <a:solidFill>
                  <a:prstClr val="white"/>
                </a:solidFill>
                <a:latin typeface="+mn-ea"/>
                <a:ea typeface="+mn-ea"/>
              </a:rPr>
              <a:t>关键词层级：一次最大支持新增/修改/删除/查询10000个关键词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zh-CN" altLang="en-US" sz="1400" spc="500" dirty="0">
                <a:solidFill>
                  <a:prstClr val="white"/>
                </a:solidFill>
                <a:latin typeface="+mn-ea"/>
                <a:ea typeface="+mn-ea"/>
              </a:rPr>
              <a:t>创意层级：一次最大支持新增/修改/查询3000个创意，删除支持10000条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ADC074F-2654-F641-90D3-091F0E07ADB1}"/>
              </a:ext>
            </a:extLst>
          </p:cNvPr>
          <p:cNvSpPr/>
          <p:nvPr/>
        </p:nvSpPr>
        <p:spPr>
          <a:xfrm>
            <a:off x="-36511" y="-20539"/>
            <a:ext cx="144015" cy="5040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5ABF31B6-048F-444B-B0FC-8D328DBC4D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6513" y="-20540"/>
            <a:ext cx="3874785" cy="875530"/>
          </a:xfrm>
          <a:prstGeom prst="rect">
            <a:avLst/>
          </a:prstGeom>
        </p:spPr>
      </p:pic>
      <p:sp>
        <p:nvSpPr>
          <p:cNvPr id="11" name="标题 2">
            <a:extLst>
              <a:ext uri="{FF2B5EF4-FFF2-40B4-BE49-F238E27FC236}">
                <a16:creationId xmlns:a16="http://schemas.microsoft.com/office/drawing/2014/main" id="{23131553-F5BC-5C49-8ADA-890A5521E5D8}"/>
              </a:ext>
            </a:extLst>
          </p:cNvPr>
          <p:cNvSpPr txBox="1">
            <a:spLocks/>
          </p:cNvSpPr>
          <p:nvPr/>
        </p:nvSpPr>
        <p:spPr>
          <a:xfrm>
            <a:off x="325114" y="184286"/>
            <a:ext cx="1647773" cy="559435"/>
          </a:xfrm>
          <a:prstGeom prst="rect">
            <a:avLst/>
          </a:prstGeom>
        </p:spPr>
        <p:txBody>
          <a:bodyPr/>
          <a:lstStyle>
            <a:lvl1pPr algn="l" defTabSz="57598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8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spc="378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  <a:sym typeface="+mn-lt"/>
              </a:rPr>
              <a:t>实现原理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727FB11-7F32-E145-83D7-2AEDFB4FAB6F}"/>
              </a:ext>
            </a:extLst>
          </p:cNvPr>
          <p:cNvSpPr/>
          <p:nvPr/>
        </p:nvSpPr>
        <p:spPr>
          <a:xfrm>
            <a:off x="-36293" y="-20540"/>
            <a:ext cx="143797" cy="8942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933125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id="{77A43AD4-F4C7-314C-820B-4825BB985E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512" y="-20538"/>
            <a:ext cx="9289032" cy="5164038"/>
          </a:xfrm>
          <a:prstGeom prst="rect">
            <a:avLst/>
          </a:prstGeom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DFD7DB72-EB8C-CA46-9FD7-286BF84FF5E9}"/>
              </a:ext>
            </a:extLst>
          </p:cNvPr>
          <p:cNvSpPr txBox="1">
            <a:spLocks/>
          </p:cNvSpPr>
          <p:nvPr/>
        </p:nvSpPr>
        <p:spPr>
          <a:xfrm>
            <a:off x="108156" y="72019"/>
            <a:ext cx="1647773" cy="432038"/>
          </a:xfrm>
          <a:prstGeom prst="rect">
            <a:avLst/>
          </a:prstGeom>
        </p:spPr>
        <p:txBody>
          <a:bodyPr/>
          <a:lstStyle>
            <a:lvl1pPr algn="l" defTabSz="57598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8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spc="378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  <a:sym typeface="+mn-lt"/>
              </a:rPr>
              <a:t>功能接口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A9AD75D-2A24-634C-A85A-D8F204D7DCEB}"/>
              </a:ext>
            </a:extLst>
          </p:cNvPr>
          <p:cNvSpPr/>
          <p:nvPr/>
        </p:nvSpPr>
        <p:spPr>
          <a:xfrm>
            <a:off x="-35859" y="-20538"/>
            <a:ext cx="144015" cy="5040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85232C2E-5AC7-104B-B326-0DE7F55CEBFD}"/>
              </a:ext>
            </a:extLst>
          </p:cNvPr>
          <p:cNvSpPr/>
          <p:nvPr/>
        </p:nvSpPr>
        <p:spPr>
          <a:xfrm>
            <a:off x="395536" y="1419622"/>
            <a:ext cx="4882427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err="1">
                <a:solidFill>
                  <a:schemeClr val="bg1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AccountService</a:t>
            </a:r>
            <a:r>
              <a:rPr kumimoji="1" lang="zh-CN" altLang="en-US" sz="1600" b="1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：账户层级属性管理</a:t>
            </a:r>
          </a:p>
          <a:p>
            <a:r>
              <a:rPr lang="en-US" altLang="zh-CN" sz="2400" dirty="0" err="1">
                <a:solidFill>
                  <a:schemeClr val="bg1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CampaignService</a:t>
            </a:r>
            <a:r>
              <a:rPr lang="en-US" altLang="zh-CN" sz="2400" dirty="0">
                <a:solidFill>
                  <a:schemeClr val="bg1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kumimoji="1" lang="en-US" altLang="zh-CN" sz="1600" b="1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:</a:t>
            </a:r>
            <a:r>
              <a:rPr kumimoji="1" lang="zh-CN" altLang="en-US" sz="1600" b="1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计划层级属性管理</a:t>
            </a:r>
          </a:p>
          <a:p>
            <a:r>
              <a:rPr lang="en-US" altLang="zh-CN" sz="2400" dirty="0" err="1">
                <a:solidFill>
                  <a:schemeClr val="bg1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AdgroupService</a:t>
            </a:r>
            <a:r>
              <a:rPr kumimoji="1" lang="zh-CN" altLang="en-US" sz="1600" b="1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：单元层级属性管理</a:t>
            </a:r>
          </a:p>
          <a:p>
            <a:r>
              <a:rPr lang="en-US" altLang="zh-CN" sz="2400" dirty="0" err="1">
                <a:solidFill>
                  <a:schemeClr val="bg1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KeywordService</a:t>
            </a:r>
            <a:r>
              <a:rPr kumimoji="1" lang="zh-CN" altLang="en-US" sz="1600" b="1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：关键词层级属性管理</a:t>
            </a:r>
          </a:p>
          <a:p>
            <a:r>
              <a:rPr lang="en-US" altLang="zh-CN" sz="2400" dirty="0" err="1">
                <a:solidFill>
                  <a:schemeClr val="bg1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CreativeService</a:t>
            </a:r>
            <a:r>
              <a:rPr kumimoji="1" lang="zh-CN" altLang="en-US" sz="1600" b="1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：创意层级属性管理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2043F15-7BCF-614B-AD2D-811C4425C838}"/>
              </a:ext>
            </a:extLst>
          </p:cNvPr>
          <p:cNvSpPr/>
          <p:nvPr/>
        </p:nvSpPr>
        <p:spPr>
          <a:xfrm>
            <a:off x="-36511" y="-20539"/>
            <a:ext cx="144015" cy="5040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4CEE1568-2C01-C149-8EE1-4AF0F37D4D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6513" y="-20538"/>
            <a:ext cx="3845859" cy="894210"/>
          </a:xfrm>
          <a:prstGeom prst="rect">
            <a:avLst/>
          </a:prstGeom>
        </p:spPr>
      </p:pic>
      <p:sp>
        <p:nvSpPr>
          <p:cNvPr id="11" name="标题 2">
            <a:extLst>
              <a:ext uri="{FF2B5EF4-FFF2-40B4-BE49-F238E27FC236}">
                <a16:creationId xmlns:a16="http://schemas.microsoft.com/office/drawing/2014/main" id="{21F686EA-0231-B749-ADDE-0847AD8748DF}"/>
              </a:ext>
            </a:extLst>
          </p:cNvPr>
          <p:cNvSpPr txBox="1">
            <a:spLocks/>
          </p:cNvSpPr>
          <p:nvPr/>
        </p:nvSpPr>
        <p:spPr>
          <a:xfrm>
            <a:off x="292331" y="187360"/>
            <a:ext cx="1647773" cy="432038"/>
          </a:xfrm>
          <a:prstGeom prst="rect">
            <a:avLst/>
          </a:prstGeom>
        </p:spPr>
        <p:txBody>
          <a:bodyPr/>
          <a:lstStyle>
            <a:lvl1pPr algn="l" defTabSz="57598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8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spc="378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  <a:sym typeface="+mn-lt"/>
              </a:rPr>
              <a:t>功能接口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E8B1A824-D7A4-9D46-B923-397528B184F0}"/>
              </a:ext>
            </a:extLst>
          </p:cNvPr>
          <p:cNvSpPr/>
          <p:nvPr/>
        </p:nvSpPr>
        <p:spPr>
          <a:xfrm>
            <a:off x="-36293" y="-20540"/>
            <a:ext cx="143797" cy="8942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549444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2867933F-80A7-7B42-AFE3-034C91D561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512" y="-20538"/>
            <a:ext cx="9289032" cy="5164038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24C5BD15-3739-F247-8D1E-504FAD4CD313}"/>
              </a:ext>
            </a:extLst>
          </p:cNvPr>
          <p:cNvSpPr txBox="1"/>
          <p:nvPr/>
        </p:nvSpPr>
        <p:spPr>
          <a:xfrm>
            <a:off x="395536" y="869667"/>
            <a:ext cx="9925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zh-CN" altLang="en-US" sz="1600" b="1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目标：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5FE9239-6024-774F-819D-9B3E6DCA0EBD}"/>
              </a:ext>
            </a:extLst>
          </p:cNvPr>
          <p:cNvSpPr txBox="1"/>
          <p:nvPr/>
        </p:nvSpPr>
        <p:spPr>
          <a:xfrm>
            <a:off x="421094" y="1286826"/>
            <a:ext cx="8396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altLang="zh-CN" sz="1200" spc="500" dirty="0">
                <a:solidFill>
                  <a:prstClr val="white"/>
                </a:solidFill>
                <a:latin typeface="+mn-ea"/>
                <a:ea typeface="+mn-ea"/>
              </a:rPr>
              <a:t>1.</a:t>
            </a:r>
            <a:r>
              <a:rPr kumimoji="1" lang="zh-CN" altLang="en-US" sz="1200" spc="500" dirty="0">
                <a:solidFill>
                  <a:prstClr val="white"/>
                </a:solidFill>
                <a:latin typeface="+mn-ea"/>
                <a:ea typeface="+mn-ea"/>
              </a:rPr>
              <a:t> 希望定时、定期账户、计划、单元、关键词、创意定期下载，进行账户备份和存储</a:t>
            </a:r>
            <a:endParaRPr kumimoji="1" lang="en-US" altLang="zh-CN" sz="1200" spc="500" dirty="0">
              <a:solidFill>
                <a:prstClr val="white"/>
              </a:solidFill>
              <a:latin typeface="+mn-ea"/>
              <a:ea typeface="+mn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altLang="zh-CN" sz="1200" spc="500" dirty="0">
                <a:solidFill>
                  <a:prstClr val="white"/>
                </a:solidFill>
                <a:latin typeface="+mn-ea"/>
                <a:ea typeface="+mn-ea"/>
              </a:rPr>
              <a:t>2.</a:t>
            </a:r>
            <a:r>
              <a:rPr kumimoji="1" lang="zh-CN" altLang="en-US" sz="1200" spc="500" dirty="0">
                <a:solidFill>
                  <a:prstClr val="white"/>
                </a:solidFill>
                <a:latin typeface="+mn-ea"/>
                <a:ea typeface="+mn-ea"/>
              </a:rPr>
              <a:t> 希望将有变化的物料（如今天早上新提交了</a:t>
            </a:r>
            <a:r>
              <a:rPr kumimoji="1" lang="en-US" altLang="zh-CN" sz="1200" spc="500" dirty="0">
                <a:solidFill>
                  <a:prstClr val="white"/>
                </a:solidFill>
                <a:latin typeface="+mn-ea"/>
                <a:ea typeface="+mn-ea"/>
              </a:rPr>
              <a:t>100</a:t>
            </a:r>
            <a:r>
              <a:rPr kumimoji="1" lang="zh-CN" altLang="en-US" sz="1200" spc="500" dirty="0">
                <a:solidFill>
                  <a:prstClr val="white"/>
                </a:solidFill>
                <a:latin typeface="+mn-ea"/>
                <a:ea typeface="+mn-ea"/>
              </a:rPr>
              <a:t>个关键词），进行下载存储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8A8868A-3EC4-EB43-8C6B-85A9CD260F36}"/>
              </a:ext>
            </a:extLst>
          </p:cNvPr>
          <p:cNvSpPr txBox="1"/>
          <p:nvPr/>
        </p:nvSpPr>
        <p:spPr>
          <a:xfrm>
            <a:off x="395536" y="2165811"/>
            <a:ext cx="9925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zh-CN" altLang="en-US" sz="1600" b="1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问题：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E937A4A-6957-3848-80DC-50DD22ECCEA7}"/>
              </a:ext>
            </a:extLst>
          </p:cNvPr>
          <p:cNvSpPr txBox="1"/>
          <p:nvPr/>
        </p:nvSpPr>
        <p:spPr>
          <a:xfrm>
            <a:off x="395536" y="2571750"/>
            <a:ext cx="67249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zh-CN" altLang="en-US" sz="1200" spc="500" dirty="0">
                <a:solidFill>
                  <a:prstClr val="white"/>
                </a:solidFill>
                <a:latin typeface="+mn-ea"/>
                <a:ea typeface="+mn-ea"/>
              </a:rPr>
              <a:t>人工定期将账户备份方式繁琐、无法对接企业平台、不利于统一管理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8C35BBC-F7C1-7546-8836-72566C631C8D}"/>
              </a:ext>
            </a:extLst>
          </p:cNvPr>
          <p:cNvSpPr txBox="1"/>
          <p:nvPr/>
        </p:nvSpPr>
        <p:spPr>
          <a:xfrm>
            <a:off x="395536" y="3267730"/>
            <a:ext cx="15311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zh-CN" altLang="en-US" sz="1600" b="1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解决方案：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84097D1-121D-2E47-B383-06A415A03E93}"/>
              </a:ext>
            </a:extLst>
          </p:cNvPr>
          <p:cNvSpPr txBox="1"/>
          <p:nvPr/>
        </p:nvSpPr>
        <p:spPr>
          <a:xfrm>
            <a:off x="359532" y="3855005"/>
            <a:ext cx="47885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kumimoji="1" lang="zh-CN" altLang="en-US" sz="1200" spc="500" dirty="0">
                <a:solidFill>
                  <a:prstClr val="white"/>
                </a:solidFill>
                <a:latin typeface="+mn-ea"/>
                <a:ea typeface="+mn-ea"/>
              </a:rPr>
              <a:t>通过</a:t>
            </a:r>
            <a:r>
              <a:rPr kumimoji="1" lang="en-US" altLang="zh-CN" sz="1200" spc="500" dirty="0">
                <a:solidFill>
                  <a:prstClr val="white"/>
                </a:solidFill>
                <a:latin typeface="+mn-ea"/>
                <a:ea typeface="+mn-ea"/>
              </a:rPr>
              <a:t>API</a:t>
            </a:r>
            <a:r>
              <a:rPr kumimoji="1" lang="zh-CN" altLang="en-US" sz="1200" spc="500" dirty="0">
                <a:solidFill>
                  <a:prstClr val="white"/>
                </a:solidFill>
                <a:latin typeface="+mn-ea"/>
                <a:ea typeface="+mn-ea"/>
              </a:rPr>
              <a:t>定时、定期同步账户物料</a:t>
            </a:r>
            <a:endParaRPr kumimoji="1" lang="en-US" altLang="zh-CN" sz="1200" spc="500" dirty="0">
              <a:solidFill>
                <a:prstClr val="white"/>
              </a:solidFill>
              <a:latin typeface="+mn-ea"/>
              <a:ea typeface="+mn-ea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74C695E4-2E55-AB4F-94ED-6CD3A74D7E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6512" y="-17018"/>
            <a:ext cx="3835659" cy="890689"/>
          </a:xfrm>
          <a:prstGeom prst="rect">
            <a:avLst/>
          </a:prstGeom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517BEF77-8D3B-D144-ABE4-922DF8587B6A}"/>
              </a:ext>
            </a:extLst>
          </p:cNvPr>
          <p:cNvSpPr txBox="1">
            <a:spLocks/>
          </p:cNvSpPr>
          <p:nvPr/>
        </p:nvSpPr>
        <p:spPr>
          <a:xfrm>
            <a:off x="251520" y="198149"/>
            <a:ext cx="2799901" cy="559435"/>
          </a:xfrm>
          <a:prstGeom prst="rect">
            <a:avLst/>
          </a:prstGeom>
        </p:spPr>
        <p:txBody>
          <a:bodyPr/>
          <a:lstStyle>
            <a:lvl1pPr algn="l" defTabSz="57598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8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spc="378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  <a:sym typeface="+mn-lt"/>
              </a:rPr>
              <a:t>物料快速同步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50CAEC7-394E-A643-A5BD-C336025383E7}"/>
              </a:ext>
            </a:extLst>
          </p:cNvPr>
          <p:cNvSpPr/>
          <p:nvPr/>
        </p:nvSpPr>
        <p:spPr>
          <a:xfrm>
            <a:off x="-36511" y="-20539"/>
            <a:ext cx="152426" cy="8902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994340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5EFB9343-A4A5-284B-93EE-17578943F7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512" y="-20538"/>
            <a:ext cx="9289032" cy="5164038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39BF71E9-6AC7-3248-8958-A8BF3E80BABD}"/>
              </a:ext>
            </a:extLst>
          </p:cNvPr>
          <p:cNvSpPr txBox="1"/>
          <p:nvPr/>
        </p:nvSpPr>
        <p:spPr>
          <a:xfrm>
            <a:off x="395537" y="3685648"/>
            <a:ext cx="84249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zh-CN" altLang="en-US" sz="1200" spc="500" dirty="0">
                <a:solidFill>
                  <a:prstClr val="white"/>
                </a:solidFill>
                <a:latin typeface="+mn-ea"/>
                <a:ea typeface="+mn-ea"/>
              </a:rPr>
              <a:t>说明：不限制账户规模大小，超大规模账户定时、定期同步</a:t>
            </a:r>
          </a:p>
        </p:txBody>
      </p:sp>
      <p:sp>
        <p:nvSpPr>
          <p:cNvPr id="6" name="标题 2">
            <a:extLst>
              <a:ext uri="{FF2B5EF4-FFF2-40B4-BE49-F238E27FC236}">
                <a16:creationId xmlns:a16="http://schemas.microsoft.com/office/drawing/2014/main" id="{7706932A-C839-5646-886B-1826D52685CD}"/>
              </a:ext>
            </a:extLst>
          </p:cNvPr>
          <p:cNvSpPr txBox="1">
            <a:spLocks/>
          </p:cNvSpPr>
          <p:nvPr/>
        </p:nvSpPr>
        <p:spPr>
          <a:xfrm>
            <a:off x="115915" y="88736"/>
            <a:ext cx="1647773" cy="559435"/>
          </a:xfrm>
          <a:prstGeom prst="rect">
            <a:avLst/>
          </a:prstGeom>
        </p:spPr>
        <p:txBody>
          <a:bodyPr/>
          <a:lstStyle>
            <a:lvl1pPr algn="l" defTabSz="57598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8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spc="378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  <a:sym typeface="+mn-lt"/>
              </a:rPr>
              <a:t>实现原理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0BBAE7F-D42F-944F-B3E5-0FF75B1B0212}"/>
              </a:ext>
            </a:extLst>
          </p:cNvPr>
          <p:cNvSpPr/>
          <p:nvPr/>
        </p:nvSpPr>
        <p:spPr>
          <a:xfrm>
            <a:off x="-36511" y="-20539"/>
            <a:ext cx="144015" cy="5040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518AB8A-284F-E14B-AA6D-9DAB7D98E669}"/>
              </a:ext>
            </a:extLst>
          </p:cNvPr>
          <p:cNvSpPr txBox="1"/>
          <p:nvPr/>
        </p:nvSpPr>
        <p:spPr>
          <a:xfrm>
            <a:off x="323528" y="1050173"/>
            <a:ext cx="8496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zh-CN" altLang="en-US" sz="1400" b="1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通过</a:t>
            </a:r>
            <a:r>
              <a:rPr kumimoji="1" lang="en-US" altLang="zh-CN" sz="1400" b="1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API</a:t>
            </a:r>
            <a:r>
              <a:rPr kumimoji="1" lang="zh-CN" altLang="en-US" sz="1400" b="1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将账户层级、计划层级、单元层级、关键词层级、创意层级物料同步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385AFA1B-938A-E443-9140-D150FB59FA4F}"/>
              </a:ext>
            </a:extLst>
          </p:cNvPr>
          <p:cNvSpPr/>
          <p:nvPr/>
        </p:nvSpPr>
        <p:spPr>
          <a:xfrm>
            <a:off x="357899" y="2139702"/>
            <a:ext cx="858984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zh-CN" altLang="en-US" sz="1400" spc="500" dirty="0">
                <a:solidFill>
                  <a:prstClr val="white"/>
                </a:solidFill>
                <a:latin typeface="+mn-ea"/>
                <a:ea typeface="+mn-ea"/>
              </a:rPr>
              <a:t>通过异步方式，获取账户</a:t>
            </a:r>
            <a:r>
              <a:rPr kumimoji="1" lang="en-US" altLang="zh-CN" sz="1400" spc="500" dirty="0">
                <a:solidFill>
                  <a:prstClr val="white"/>
                </a:solidFill>
                <a:latin typeface="+mn-ea"/>
                <a:ea typeface="+mn-ea"/>
              </a:rPr>
              <a:t>/</a:t>
            </a:r>
            <a:r>
              <a:rPr kumimoji="1" lang="zh-CN" altLang="en-US" sz="1400" spc="500" dirty="0">
                <a:solidFill>
                  <a:prstClr val="white"/>
                </a:solidFill>
                <a:latin typeface="+mn-ea"/>
                <a:ea typeface="+mn-ea"/>
              </a:rPr>
              <a:t>计划下面完整数据：计划、单元、关键词、创意，可定制需要返回的层级文件，以及各层级文件中的数据列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kumimoji="1" lang="zh-CN" altLang="en-US" sz="1400" spc="500" dirty="0">
              <a:solidFill>
                <a:prstClr val="white"/>
              </a:solidFill>
              <a:latin typeface="+mn-ea"/>
              <a:ea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zh-CN" altLang="en-US" sz="1400" spc="500" dirty="0">
                <a:solidFill>
                  <a:prstClr val="white"/>
                </a:solidFill>
                <a:latin typeface="+mn-ea"/>
                <a:ea typeface="+mn-ea"/>
              </a:rPr>
              <a:t>通过异步方式，获取完整账户</a:t>
            </a:r>
            <a:r>
              <a:rPr kumimoji="1" lang="en-US" altLang="zh-CN" sz="1400" spc="500" dirty="0">
                <a:solidFill>
                  <a:prstClr val="white"/>
                </a:solidFill>
                <a:latin typeface="+mn-ea"/>
                <a:ea typeface="+mn-ea"/>
              </a:rPr>
              <a:t>/</a:t>
            </a:r>
            <a:r>
              <a:rPr kumimoji="1" lang="zh-CN" altLang="en-US" sz="1400" spc="500" dirty="0">
                <a:solidFill>
                  <a:prstClr val="white"/>
                </a:solidFill>
                <a:latin typeface="+mn-ea"/>
                <a:ea typeface="+mn-ea"/>
              </a:rPr>
              <a:t>计划下面，有变化的物料信息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34EB07AD-72CB-2F4D-90A0-BA860A33FDDE}"/>
              </a:ext>
            </a:extLst>
          </p:cNvPr>
          <p:cNvSpPr/>
          <p:nvPr/>
        </p:nvSpPr>
        <p:spPr>
          <a:xfrm>
            <a:off x="-36511" y="-20539"/>
            <a:ext cx="144015" cy="5040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4B1C020A-30A9-4749-9D6F-81CE4F5E30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6513" y="-20540"/>
            <a:ext cx="3874785" cy="875530"/>
          </a:xfrm>
          <a:prstGeom prst="rect">
            <a:avLst/>
          </a:prstGeom>
        </p:spPr>
      </p:pic>
      <p:sp>
        <p:nvSpPr>
          <p:cNvPr id="13" name="标题 2">
            <a:extLst>
              <a:ext uri="{FF2B5EF4-FFF2-40B4-BE49-F238E27FC236}">
                <a16:creationId xmlns:a16="http://schemas.microsoft.com/office/drawing/2014/main" id="{F646356D-3DCC-7848-B982-CF63D47B10E9}"/>
              </a:ext>
            </a:extLst>
          </p:cNvPr>
          <p:cNvSpPr txBox="1">
            <a:spLocks/>
          </p:cNvSpPr>
          <p:nvPr/>
        </p:nvSpPr>
        <p:spPr>
          <a:xfrm>
            <a:off x="325114" y="184286"/>
            <a:ext cx="1647773" cy="559435"/>
          </a:xfrm>
          <a:prstGeom prst="rect">
            <a:avLst/>
          </a:prstGeom>
        </p:spPr>
        <p:txBody>
          <a:bodyPr/>
          <a:lstStyle>
            <a:lvl1pPr algn="l" defTabSz="57598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8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spc="378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  <a:sym typeface="+mn-lt"/>
              </a:rPr>
              <a:t>实现原理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0A058EA3-E5D7-6A45-93B8-2396AAF79C27}"/>
              </a:ext>
            </a:extLst>
          </p:cNvPr>
          <p:cNvSpPr/>
          <p:nvPr/>
        </p:nvSpPr>
        <p:spPr>
          <a:xfrm>
            <a:off x="-36293" y="-20540"/>
            <a:ext cx="143797" cy="8942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958353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EC855290-C5B5-4744-A82B-4D5FFEA3D8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512" y="-20538"/>
            <a:ext cx="9289032" cy="5164038"/>
          </a:xfrm>
          <a:prstGeom prst="rect">
            <a:avLst/>
          </a:prstGeom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4B568636-7283-0745-B103-3B9218E11D44}"/>
              </a:ext>
            </a:extLst>
          </p:cNvPr>
          <p:cNvSpPr txBox="1">
            <a:spLocks/>
          </p:cNvSpPr>
          <p:nvPr/>
        </p:nvSpPr>
        <p:spPr>
          <a:xfrm>
            <a:off x="108156" y="72019"/>
            <a:ext cx="1647773" cy="432038"/>
          </a:xfrm>
          <a:prstGeom prst="rect">
            <a:avLst/>
          </a:prstGeom>
        </p:spPr>
        <p:txBody>
          <a:bodyPr/>
          <a:lstStyle>
            <a:lvl1pPr algn="l" defTabSz="57598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8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spc="378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  <a:sym typeface="+mn-lt"/>
              </a:rPr>
              <a:t>功能接口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7A63D0A-71A3-0648-B919-D09CBD5F2A5B}"/>
              </a:ext>
            </a:extLst>
          </p:cNvPr>
          <p:cNvSpPr/>
          <p:nvPr/>
        </p:nvSpPr>
        <p:spPr>
          <a:xfrm>
            <a:off x="-35859" y="0"/>
            <a:ext cx="144015" cy="5040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7FC3881C-5DBE-2445-A6E2-A013E7F2F0A7}"/>
              </a:ext>
            </a:extLst>
          </p:cNvPr>
          <p:cNvSpPr/>
          <p:nvPr/>
        </p:nvSpPr>
        <p:spPr>
          <a:xfrm>
            <a:off x="611560" y="1059582"/>
            <a:ext cx="792088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err="1">
                <a:solidFill>
                  <a:schemeClr val="bg1"/>
                </a:solidFill>
                <a:latin typeface="+mj-lt"/>
                <a:ea typeface="微软雅黑" panose="020B0503020204020204" pitchFamily="34" charset="-122"/>
                <a:cs typeface="Times New Roman" panose="02020603050405020304" pitchFamily="18" charset="0"/>
              </a:rPr>
              <a:t>BulkJobService</a:t>
            </a:r>
            <a:r>
              <a:rPr lang="en-US" altLang="zh-CN" sz="2400" dirty="0">
                <a:solidFill>
                  <a:schemeClr val="bg1"/>
                </a:solidFill>
                <a:latin typeface="+mj-lt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sz="2400" dirty="0">
                <a:solidFill>
                  <a:schemeClr val="bg1"/>
                </a:solidFill>
                <a:latin typeface="+mj-lt"/>
                <a:ea typeface="微软雅黑" panose="020B0503020204020204" pitchFamily="34" charset="-122"/>
                <a:cs typeface="Times New Roman" panose="02020603050405020304" pitchFamily="18" charset="0"/>
              </a:rPr>
              <a:t>整账户下载</a:t>
            </a:r>
            <a:endParaRPr lang="en-US" altLang="zh-CN" sz="2400" dirty="0">
              <a:solidFill>
                <a:schemeClr val="bg1"/>
              </a:solidFill>
              <a:latin typeface="+mj-lt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endParaRPr lang="en-US" altLang="zh-CN" sz="2400" dirty="0">
              <a:solidFill>
                <a:schemeClr val="bg1"/>
              </a:solidFill>
              <a:latin typeface="+mj-lt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85750" indent="-285750">
              <a:buFont typeface="系统字体"/>
              <a:buChar char="-"/>
            </a:pPr>
            <a:r>
              <a:rPr lang="zh-CN" altLang="en-US" sz="1400" dirty="0">
                <a:solidFill>
                  <a:schemeClr val="bg1"/>
                </a:solidFill>
                <a:latin typeface="+mn-lt"/>
                <a:ea typeface="微软雅黑" panose="020B0503020204020204" pitchFamily="34" charset="-122"/>
                <a:cs typeface="Times New Roman" panose="02020603050405020304" pitchFamily="18" charset="0"/>
              </a:rPr>
              <a:t>getAllObjects 整账户下载接口</a:t>
            </a:r>
          </a:p>
          <a:p>
            <a:pPr marL="285750" indent="-285750">
              <a:buFont typeface="系统字体"/>
              <a:buChar char="-"/>
            </a:pPr>
            <a:r>
              <a:rPr lang="zh-CN" altLang="en-US" sz="1400" dirty="0">
                <a:solidFill>
                  <a:schemeClr val="bg1"/>
                </a:solidFill>
                <a:latin typeface="+mn-lt"/>
                <a:ea typeface="微软雅黑" panose="020B0503020204020204" pitchFamily="34" charset="-122"/>
                <a:cs typeface="Times New Roman" panose="02020603050405020304" pitchFamily="18" charset="0"/>
              </a:rPr>
              <a:t>getAllChangedObjects 整账户有变化物料下载接口</a:t>
            </a:r>
          </a:p>
          <a:p>
            <a:pPr marL="285750" indent="-285750">
              <a:buFont typeface="系统字体"/>
              <a:buChar char="-"/>
            </a:pPr>
            <a:r>
              <a:rPr lang="zh-CN" altLang="en-US" sz="1400" dirty="0">
                <a:solidFill>
                  <a:schemeClr val="bg1"/>
                </a:solidFill>
                <a:latin typeface="+mn-lt"/>
                <a:ea typeface="微软雅黑" panose="020B0503020204020204" pitchFamily="34" charset="-122"/>
                <a:cs typeface="Times New Roman" panose="02020603050405020304" pitchFamily="18" charset="0"/>
              </a:rPr>
              <a:t>getFileStatus查询整账户文件下载状态接口</a:t>
            </a:r>
          </a:p>
          <a:p>
            <a:pPr marL="285750" indent="-285750">
              <a:buFont typeface="系统字体"/>
              <a:buChar char="-"/>
            </a:pPr>
            <a:r>
              <a:rPr lang="zh-CN" altLang="en-US" sz="1400" dirty="0">
                <a:solidFill>
                  <a:schemeClr val="bg1"/>
                </a:solidFill>
                <a:latin typeface="+mn-lt"/>
                <a:ea typeface="微软雅黑" panose="020B0503020204020204" pitchFamily="34" charset="-122"/>
                <a:cs typeface="Times New Roman" panose="02020603050405020304" pitchFamily="18" charset="0"/>
              </a:rPr>
              <a:t>getFilePath文件下载地址接口</a:t>
            </a:r>
          </a:p>
          <a:p>
            <a:pPr marL="285750" indent="-285750">
              <a:buFont typeface="系统字体"/>
              <a:buChar char="-"/>
            </a:pPr>
            <a:r>
              <a:rPr lang="zh-CN" altLang="en-US" sz="1400" dirty="0">
                <a:solidFill>
                  <a:schemeClr val="bg1"/>
                </a:solidFill>
                <a:latin typeface="+mn-lt"/>
                <a:ea typeface="微软雅黑" panose="020B0503020204020204" pitchFamily="34" charset="-122"/>
                <a:cs typeface="Times New Roman" panose="02020603050405020304" pitchFamily="18" charset="0"/>
              </a:rPr>
              <a:t>getChangedId 获取账户有变化的计划id、单元id、关键词id、创意id</a:t>
            </a:r>
          </a:p>
          <a:p>
            <a:pPr marL="285750" indent="-285750">
              <a:buFont typeface="系统字体"/>
              <a:buChar char="-"/>
            </a:pPr>
            <a:r>
              <a:rPr lang="en-US" altLang="zh-CN" sz="1400" dirty="0" err="1">
                <a:solidFill>
                  <a:schemeClr val="bg1"/>
                </a:solidFill>
                <a:latin typeface="+mn-lt"/>
                <a:ea typeface="微软雅黑" panose="020B0503020204020204" pitchFamily="34" charset="-122"/>
                <a:cs typeface="Times New Roman" panose="02020603050405020304" pitchFamily="18" charset="0"/>
              </a:rPr>
              <a:t>getChangedItemId</a:t>
            </a:r>
            <a:r>
              <a:rPr lang="zh-CN" altLang="en-US" sz="1400" dirty="0">
                <a:solidFill>
                  <a:schemeClr val="bg1"/>
                </a:solidFill>
                <a:latin typeface="+mn-lt"/>
                <a:ea typeface="微软雅黑" panose="020B0503020204020204" pitchFamily="34" charset="-122"/>
                <a:cs typeface="Times New Roman" panose="02020603050405020304" pitchFamily="18" charset="0"/>
              </a:rPr>
              <a:t>获取从指定时间到当前时间段内有变化的物料id</a:t>
            </a:r>
            <a:endParaRPr lang="en-US" altLang="zh-CN" sz="1400" dirty="0">
              <a:solidFill>
                <a:schemeClr val="bg1"/>
              </a:solidFill>
              <a:latin typeface="+mn-lt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85750" indent="-285750">
              <a:buFont typeface="系统字体"/>
              <a:buChar char="-"/>
            </a:pPr>
            <a:r>
              <a:rPr lang="en-US" altLang="zh-CN" sz="1400" dirty="0" err="1">
                <a:solidFill>
                  <a:schemeClr val="bg1"/>
                </a:solidFill>
                <a:latin typeface="+mn-lt"/>
                <a:ea typeface="微软雅黑" panose="020B0503020204020204" pitchFamily="34" charset="-122"/>
                <a:cs typeface="Times New Roman" panose="02020603050405020304" pitchFamily="18" charset="0"/>
              </a:rPr>
              <a:t>getChangedScale</a:t>
            </a:r>
            <a:r>
              <a:rPr lang="zh-CN" altLang="en-US" sz="1400" dirty="0">
                <a:solidFill>
                  <a:schemeClr val="bg1"/>
                </a:solidFill>
                <a:latin typeface="+mn-lt"/>
                <a:ea typeface="微软雅黑" panose="020B0503020204020204" pitchFamily="34" charset="-122"/>
                <a:cs typeface="Times New Roman" panose="02020603050405020304" pitchFamily="18" charset="0"/>
              </a:rPr>
              <a:t>指定计划</a:t>
            </a:r>
            <a:r>
              <a:rPr lang="en-US" altLang="zh-CN" sz="1400" dirty="0">
                <a:solidFill>
                  <a:schemeClr val="bg1"/>
                </a:solidFill>
                <a:latin typeface="+mn-lt"/>
                <a:ea typeface="微软雅黑" panose="020B0503020204020204" pitchFamily="34" charset="-122"/>
                <a:cs typeface="Times New Roman" panose="02020603050405020304" pitchFamily="18" charset="0"/>
              </a:rPr>
              <a:t>ID</a:t>
            </a:r>
            <a:r>
              <a:rPr lang="zh-CN" altLang="en-US" sz="1400" dirty="0">
                <a:solidFill>
                  <a:schemeClr val="bg1"/>
                </a:solidFill>
                <a:latin typeface="+mn-lt"/>
                <a:ea typeface="微软雅黑" panose="020B0503020204020204" pitchFamily="34" charset="-122"/>
                <a:cs typeface="Times New Roman" panose="02020603050405020304" pitchFamily="18" charset="0"/>
              </a:rPr>
              <a:t>下的变化物料规模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6CCA33C-F0FF-9848-8E3B-BA78FF6BC525}"/>
              </a:ext>
            </a:extLst>
          </p:cNvPr>
          <p:cNvSpPr/>
          <p:nvPr/>
        </p:nvSpPr>
        <p:spPr>
          <a:xfrm>
            <a:off x="-36511" y="-20539"/>
            <a:ext cx="144015" cy="5040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FD8CC98-14A1-0245-9C82-3195B0F9A4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6513" y="-20538"/>
            <a:ext cx="3845859" cy="894210"/>
          </a:xfrm>
          <a:prstGeom prst="rect">
            <a:avLst/>
          </a:prstGeom>
        </p:spPr>
      </p:pic>
      <p:sp>
        <p:nvSpPr>
          <p:cNvPr id="8" name="标题 2">
            <a:extLst>
              <a:ext uri="{FF2B5EF4-FFF2-40B4-BE49-F238E27FC236}">
                <a16:creationId xmlns:a16="http://schemas.microsoft.com/office/drawing/2014/main" id="{0E2AED63-F5A8-8D40-997B-E085B7B257AA}"/>
              </a:ext>
            </a:extLst>
          </p:cNvPr>
          <p:cNvSpPr txBox="1">
            <a:spLocks/>
          </p:cNvSpPr>
          <p:nvPr/>
        </p:nvSpPr>
        <p:spPr>
          <a:xfrm>
            <a:off x="292331" y="187360"/>
            <a:ext cx="1647773" cy="432038"/>
          </a:xfrm>
          <a:prstGeom prst="rect">
            <a:avLst/>
          </a:prstGeom>
        </p:spPr>
        <p:txBody>
          <a:bodyPr/>
          <a:lstStyle>
            <a:lvl1pPr algn="l" defTabSz="57598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8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spc="378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  <a:sym typeface="+mn-lt"/>
              </a:rPr>
              <a:t>功能接口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1ED6250-4E10-9743-AE93-489CB2C05571}"/>
              </a:ext>
            </a:extLst>
          </p:cNvPr>
          <p:cNvSpPr/>
          <p:nvPr/>
        </p:nvSpPr>
        <p:spPr>
          <a:xfrm>
            <a:off x="-36293" y="-20540"/>
            <a:ext cx="143797" cy="8942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13414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EC855290-C5B5-4744-A82B-4D5FFEA3D8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512" y="-20538"/>
            <a:ext cx="9289032" cy="5164038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4D82EDE8-DBC2-A940-B437-B6ADED98C63B}"/>
              </a:ext>
            </a:extLst>
          </p:cNvPr>
          <p:cNvSpPr/>
          <p:nvPr/>
        </p:nvSpPr>
        <p:spPr>
          <a:xfrm>
            <a:off x="-36511" y="-20539"/>
            <a:ext cx="144015" cy="5040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标题 2">
            <a:extLst>
              <a:ext uri="{FF2B5EF4-FFF2-40B4-BE49-F238E27FC236}">
                <a16:creationId xmlns:a16="http://schemas.microsoft.com/office/drawing/2014/main" id="{0A152934-AD3F-3640-9879-FE82C2F445EF}"/>
              </a:ext>
            </a:extLst>
          </p:cNvPr>
          <p:cNvSpPr txBox="1">
            <a:spLocks/>
          </p:cNvSpPr>
          <p:nvPr/>
        </p:nvSpPr>
        <p:spPr>
          <a:xfrm>
            <a:off x="108156" y="72019"/>
            <a:ext cx="1647773" cy="432038"/>
          </a:xfrm>
          <a:prstGeom prst="rect">
            <a:avLst/>
          </a:prstGeom>
        </p:spPr>
        <p:txBody>
          <a:bodyPr/>
          <a:lstStyle>
            <a:lvl1pPr algn="l" defTabSz="57598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8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spc="378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  <a:sym typeface="+mn-lt"/>
              </a:rPr>
              <a:t>更多功能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58C0C27-ED6B-1A43-AD2B-48E96F588137}"/>
              </a:ext>
            </a:extLst>
          </p:cNvPr>
          <p:cNvSpPr/>
          <p:nvPr/>
        </p:nvSpPr>
        <p:spPr>
          <a:xfrm>
            <a:off x="683568" y="1417588"/>
            <a:ext cx="617443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+mj-lt"/>
                <a:ea typeface="微软雅黑" panose="020B0503020204020204" pitchFamily="34" charset="-122"/>
                <a:cs typeface="Times New Roman" panose="02020603050405020304" pitchFamily="18" charset="0"/>
              </a:rPr>
              <a:t>ToolkitService : 历史操作记录查询</a:t>
            </a:r>
          </a:p>
          <a:p>
            <a:r>
              <a:rPr lang="zh-CN" altLang="en-US" dirty="0">
                <a:solidFill>
                  <a:schemeClr val="bg1"/>
                </a:solidFill>
                <a:latin typeface="+mj-lt"/>
                <a:ea typeface="微软雅黑" panose="020B0503020204020204" pitchFamily="34" charset="-122"/>
                <a:cs typeface="Times New Roman" panose="02020603050405020304" pitchFamily="18" charset="0"/>
              </a:rPr>
              <a:t>KRService: 关键词规划师</a:t>
            </a:r>
          </a:p>
          <a:p>
            <a:r>
              <a:rPr lang="zh-CN" altLang="en-US" dirty="0">
                <a:solidFill>
                  <a:schemeClr val="bg1"/>
                </a:solidFill>
                <a:latin typeface="+mj-lt"/>
                <a:ea typeface="微软雅黑" panose="020B0503020204020204" pitchFamily="34" charset="-122"/>
                <a:cs typeface="Times New Roman" panose="02020603050405020304" pitchFamily="18" charset="0"/>
              </a:rPr>
              <a:t>SearchService: 综合查询服务</a:t>
            </a:r>
          </a:p>
          <a:p>
            <a:r>
              <a:rPr lang="zh-CN" altLang="en-US" dirty="0">
                <a:solidFill>
                  <a:schemeClr val="bg1"/>
                </a:solidFill>
                <a:latin typeface="+mj-lt"/>
                <a:ea typeface="微软雅黑" panose="020B0503020204020204" pitchFamily="34" charset="-122"/>
                <a:cs typeface="Times New Roman" panose="02020603050405020304" pitchFamily="18" charset="0"/>
              </a:rPr>
              <a:t>LeadAdsService：线索通业务功能服务</a:t>
            </a:r>
          </a:p>
          <a:p>
            <a:r>
              <a:rPr lang="zh-CN" altLang="en-US" dirty="0">
                <a:solidFill>
                  <a:schemeClr val="bg1"/>
                </a:solidFill>
                <a:latin typeface="+mj-lt"/>
                <a:ea typeface="微软雅黑" panose="020B0503020204020204" pitchFamily="34" charset="-122"/>
                <a:cs typeface="Times New Roman" panose="02020603050405020304" pitchFamily="18" charset="0"/>
              </a:rPr>
              <a:t>ImageSegmentService图片素材管理服务</a:t>
            </a:r>
          </a:p>
          <a:p>
            <a:r>
              <a:rPr lang="zh-CN" altLang="en-US" dirty="0">
                <a:solidFill>
                  <a:schemeClr val="bg1"/>
                </a:solidFill>
                <a:latin typeface="+mj-lt"/>
                <a:ea typeface="微软雅黑" panose="020B0503020204020204" pitchFamily="34" charset="-122"/>
                <a:cs typeface="Times New Roman" panose="02020603050405020304" pitchFamily="18" charset="0"/>
              </a:rPr>
              <a:t>AdgroupImageSegmentBindService图片素材绑定服务</a:t>
            </a:r>
          </a:p>
          <a:p>
            <a:r>
              <a:rPr lang="zh-CN" altLang="en-US" dirty="0">
                <a:solidFill>
                  <a:schemeClr val="bg1"/>
                </a:solidFill>
                <a:latin typeface="+mj-lt"/>
                <a:ea typeface="微软雅黑" panose="020B0503020204020204" pitchFamily="34" charset="-122"/>
                <a:cs typeface="Times New Roman" panose="02020603050405020304" pitchFamily="18" charset="0"/>
              </a:rPr>
              <a:t>TabService 物料标签服务</a:t>
            </a:r>
          </a:p>
        </p:txBody>
      </p:sp>
    </p:spTree>
    <p:extLst>
      <p:ext uri="{BB962C8B-B14F-4D97-AF65-F5344CB8AC3E}">
        <p14:creationId xmlns:p14="http://schemas.microsoft.com/office/powerpoint/2010/main" val="28149846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>
            <a:extLst>
              <a:ext uri="{FF2B5EF4-FFF2-40B4-BE49-F238E27FC236}">
                <a16:creationId xmlns:a16="http://schemas.microsoft.com/office/drawing/2014/main" id="{EEE4CB61-F224-9A42-AADD-613E73F86A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511" y="237681"/>
            <a:ext cx="9289032" cy="5164038"/>
          </a:xfrm>
          <a:prstGeom prst="rect">
            <a:avLst/>
          </a:prstGeom>
        </p:spPr>
      </p:pic>
      <p:sp>
        <p:nvSpPr>
          <p:cNvPr id="64" name="矩形 63"/>
          <p:cNvSpPr/>
          <p:nvPr/>
        </p:nvSpPr>
        <p:spPr>
          <a:xfrm>
            <a:off x="4822222" y="1477133"/>
            <a:ext cx="3826293" cy="576064"/>
          </a:xfrm>
          <a:prstGeom prst="rect">
            <a:avLst/>
          </a:prstGeom>
          <a:solidFill>
            <a:schemeClr val="lt1">
              <a:alpha val="0"/>
            </a:schemeClr>
          </a:solidFill>
          <a:ln w="12700">
            <a:solidFill>
              <a:schemeClr val="bg1"/>
            </a:solidFill>
            <a:prstDash val="lg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385667" y="1479827"/>
            <a:ext cx="3826293" cy="576064"/>
          </a:xfrm>
          <a:prstGeom prst="rect">
            <a:avLst/>
          </a:prstGeom>
          <a:solidFill>
            <a:schemeClr val="lt1">
              <a:alpha val="0"/>
            </a:schemeClr>
          </a:solidFill>
          <a:ln w="12700">
            <a:solidFill>
              <a:schemeClr val="bg1"/>
            </a:solidFill>
            <a:prstDash val="lg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396972" y="1516471"/>
            <a:ext cx="381498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50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  临近</a:t>
            </a:r>
            <a:r>
              <a:rPr lang="en-US" altLang="zh-CN" sz="1050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618</a:t>
            </a:r>
            <a:r>
              <a:rPr lang="zh-CN" altLang="en-US" sz="1050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节日，大型电商类广告主在积极筹备关键词，提交</a:t>
            </a:r>
            <a:r>
              <a:rPr lang="en-US" altLang="zh-CN" sz="1050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en-US" sz="1050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万个关键词到账户</a:t>
            </a:r>
          </a:p>
        </p:txBody>
      </p:sp>
      <p:sp>
        <p:nvSpPr>
          <p:cNvPr id="41" name="TextBox 20"/>
          <p:cNvSpPr txBox="1"/>
          <p:nvPr/>
        </p:nvSpPr>
        <p:spPr>
          <a:xfrm>
            <a:off x="107504" y="19609"/>
            <a:ext cx="57459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cap="all" spc="378" dirty="0">
                <a:solidFill>
                  <a:schemeClr val="bg1"/>
                </a:solidFill>
                <a:latin typeface="Microsoft YaHei" charset="-122"/>
                <a:ea typeface="Microsoft YaHei" charset="-122"/>
              </a:rPr>
              <a:t>API</a:t>
            </a:r>
            <a:r>
              <a:rPr lang="zh-CN" altLang="en-US" sz="2400" b="1" cap="all" spc="378" dirty="0">
                <a:solidFill>
                  <a:schemeClr val="bg1"/>
                </a:solidFill>
                <a:latin typeface="Microsoft YaHei" charset="-122"/>
                <a:ea typeface="Microsoft YaHei" charset="-122"/>
              </a:rPr>
              <a:t>使用场景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385667" y="891128"/>
            <a:ext cx="10374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600" b="1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场景</a:t>
            </a:r>
            <a:r>
              <a:rPr lang="en-US" altLang="zh-CN" sz="1600" b="1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1:</a:t>
            </a:r>
            <a:endParaRPr lang="zh-CN" altLang="en-US" sz="1600" b="1" spc="50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954787"/>
            <a:ext cx="9396536" cy="248414"/>
          </a:xfrm>
          <a:prstGeom prst="rect">
            <a:avLst/>
          </a:prstGeom>
        </p:spPr>
      </p:pic>
      <p:sp>
        <p:nvSpPr>
          <p:cNvPr id="38" name="圆角矩形 37"/>
          <p:cNvSpPr/>
          <p:nvPr/>
        </p:nvSpPr>
        <p:spPr>
          <a:xfrm>
            <a:off x="658164" y="2324503"/>
            <a:ext cx="3444606" cy="302834"/>
          </a:xfrm>
          <a:prstGeom prst="roundRect">
            <a:avLst/>
          </a:prstGeom>
          <a:solidFill>
            <a:schemeClr val="bg1">
              <a:alpha val="0"/>
            </a:schemeClr>
          </a:solidFill>
          <a:ln>
            <a:solidFill>
              <a:schemeClr val="bg1"/>
            </a:solidFill>
            <a:prstDash val="soli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zh-CN" sz="1000" dirty="0" err="1">
                <a:solidFill>
                  <a:schemeClr val="bg1"/>
                </a:solidFill>
                <a:latin typeface="+mn-ea"/>
              </a:rPr>
              <a:t>ReportService-getRealTimeQueryData</a:t>
            </a: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（搜索词报告）</a:t>
            </a:r>
            <a:endParaRPr lang="zh-CN" altLang="en-US" sz="7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385667" y="2430327"/>
            <a:ext cx="139047" cy="139047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solidFill>
              <a:schemeClr val="bg1"/>
            </a:solidFill>
            <a:prstDash val="soli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>
                <a:solidFill>
                  <a:schemeClr val="bg1"/>
                </a:solidFill>
                <a:latin typeface="+mn-ea"/>
              </a:rPr>
              <a:t>1</a:t>
            </a:r>
            <a:endParaRPr lang="zh-CN" altLang="en-US" sz="105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385667" y="3510810"/>
            <a:ext cx="139047" cy="139047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solidFill>
              <a:schemeClr val="bg1"/>
            </a:solidFill>
            <a:prstDash val="soli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bg1"/>
                </a:solidFill>
                <a:latin typeface="+mn-ea"/>
              </a:rPr>
              <a:t>2</a:t>
            </a:r>
            <a:endParaRPr lang="zh-CN" altLang="en-US" sz="1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385667" y="4280257"/>
            <a:ext cx="139047" cy="139047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solidFill>
              <a:schemeClr val="bg1"/>
            </a:solidFill>
            <a:prstDash val="soli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bg1"/>
                </a:solidFill>
                <a:latin typeface="+mn-ea"/>
              </a:rPr>
              <a:t>3</a:t>
            </a:r>
            <a:endParaRPr lang="zh-CN" altLang="en-US" sz="1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613127" y="2793569"/>
            <a:ext cx="3598833" cy="5078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900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接口说明：通过搜索词报告，查看网民有哪些关键词是网民搜索过的，账户内未提交的，捕捉网民搜索行为、储备关键词</a:t>
            </a:r>
          </a:p>
        </p:txBody>
      </p:sp>
      <p:sp>
        <p:nvSpPr>
          <p:cNvPr id="56" name="圆角矩形 55"/>
          <p:cNvSpPr/>
          <p:nvPr/>
        </p:nvSpPr>
        <p:spPr>
          <a:xfrm>
            <a:off x="666080" y="4203672"/>
            <a:ext cx="3444606" cy="302834"/>
          </a:xfrm>
          <a:prstGeom prst="roundRect">
            <a:avLst/>
          </a:prstGeom>
          <a:solidFill>
            <a:schemeClr val="bg1">
              <a:alpha val="0"/>
            </a:schemeClr>
          </a:solidFill>
          <a:ln>
            <a:solidFill>
              <a:schemeClr val="bg1"/>
            </a:solidFill>
            <a:prstDash val="soli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zh-CN" sz="1000" dirty="0" err="1">
                <a:solidFill>
                  <a:schemeClr val="bg1"/>
                </a:solidFill>
                <a:latin typeface="+mn-ea"/>
              </a:rPr>
              <a:t>KeywordService-addWord</a:t>
            </a: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（批量提交关键词）</a:t>
            </a:r>
            <a:endParaRPr lang="zh-CN" altLang="en-US" sz="7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613127" y="3813800"/>
            <a:ext cx="3775393" cy="230832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r>
              <a:rPr lang="zh-CN" altLang="en-US" sz="900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接口说明：根据业务种子词扩展推荐的关键词</a:t>
            </a:r>
          </a:p>
        </p:txBody>
      </p:sp>
      <p:sp>
        <p:nvSpPr>
          <p:cNvPr id="58" name="圆角矩形 57"/>
          <p:cNvSpPr/>
          <p:nvPr/>
        </p:nvSpPr>
        <p:spPr>
          <a:xfrm>
            <a:off x="658164" y="3434731"/>
            <a:ext cx="3444606" cy="302834"/>
          </a:xfrm>
          <a:prstGeom prst="roundRect">
            <a:avLst/>
          </a:prstGeom>
          <a:solidFill>
            <a:schemeClr val="bg1">
              <a:alpha val="0"/>
            </a:schemeClr>
          </a:solidFill>
          <a:ln>
            <a:solidFill>
              <a:schemeClr val="bg1"/>
            </a:solidFill>
            <a:prstDash val="soli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zh-CN" sz="1000" dirty="0" err="1">
                <a:solidFill>
                  <a:schemeClr val="bg1"/>
                </a:solidFill>
                <a:latin typeface="+mn-ea"/>
              </a:rPr>
              <a:t>KRService-getKRByQuery</a:t>
            </a: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（关键词规划师）</a:t>
            </a:r>
            <a:endParaRPr lang="zh-CN" altLang="en-US" sz="7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613127" y="4536487"/>
            <a:ext cx="3770391" cy="369332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900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接口说明：批量提交新增关键词（单次不超过1w、分10次提交）</a:t>
            </a:r>
          </a:p>
        </p:txBody>
      </p:sp>
      <p:cxnSp>
        <p:nvCxnSpPr>
          <p:cNvPr id="60" name="直接连接符 59"/>
          <p:cNvCxnSpPr/>
          <p:nvPr/>
        </p:nvCxnSpPr>
        <p:spPr>
          <a:xfrm>
            <a:off x="4598002" y="1113537"/>
            <a:ext cx="38781" cy="3867894"/>
          </a:xfrm>
          <a:prstGeom prst="line">
            <a:avLst/>
          </a:prstGeom>
          <a:ln>
            <a:solidFill>
              <a:srgbClr val="FFFFFF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文本框 61"/>
          <p:cNvSpPr txBox="1"/>
          <p:nvPr/>
        </p:nvSpPr>
        <p:spPr>
          <a:xfrm>
            <a:off x="4857064" y="891128"/>
            <a:ext cx="10374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600" b="1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场景</a:t>
            </a:r>
            <a:r>
              <a:rPr lang="en-US" altLang="zh-CN" sz="1600" b="1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2:</a:t>
            </a:r>
            <a:endParaRPr lang="zh-CN" altLang="en-US" sz="1600" b="1" spc="50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4886435" y="1592668"/>
            <a:ext cx="381498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50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  每日关注业务核心词排名，将业务核心词</a:t>
            </a:r>
            <a:r>
              <a:rPr lang="en-US" altLang="zh-CN" sz="1050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en-US" sz="1050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万个调整至前三名</a:t>
            </a:r>
          </a:p>
        </p:txBody>
      </p:sp>
      <p:sp>
        <p:nvSpPr>
          <p:cNvPr id="65" name="圆角矩形 64"/>
          <p:cNvSpPr/>
          <p:nvPr/>
        </p:nvSpPr>
        <p:spPr>
          <a:xfrm>
            <a:off x="5022825" y="2303788"/>
            <a:ext cx="3444606" cy="302834"/>
          </a:xfrm>
          <a:prstGeom prst="roundRect">
            <a:avLst/>
          </a:prstGeom>
          <a:solidFill>
            <a:schemeClr val="bg1">
              <a:alpha val="0"/>
            </a:schemeClr>
          </a:solidFill>
          <a:ln>
            <a:solidFill>
              <a:schemeClr val="bg1"/>
            </a:solidFill>
            <a:prstDash val="soli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zh-CN" sz="1000" dirty="0" err="1">
                <a:solidFill>
                  <a:schemeClr val="bg1"/>
                </a:solidFill>
                <a:latin typeface="+mn-ea"/>
              </a:rPr>
              <a:t>ReportService-getRealTimeData</a:t>
            </a: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（</a:t>
            </a:r>
            <a:r>
              <a:rPr lang="zh-CN" altLang="zh-CN" sz="1000" dirty="0">
                <a:solidFill>
                  <a:schemeClr val="bg1"/>
                </a:solidFill>
              </a:rPr>
              <a:t>历史数据排名报告</a:t>
            </a: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）</a:t>
            </a:r>
            <a:endParaRPr lang="zh-CN" altLang="en-US" sz="7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6" name="椭圆 65"/>
          <p:cNvSpPr/>
          <p:nvPr/>
        </p:nvSpPr>
        <p:spPr>
          <a:xfrm>
            <a:off x="4750328" y="2409612"/>
            <a:ext cx="139047" cy="139047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solidFill>
              <a:schemeClr val="bg1"/>
            </a:solidFill>
            <a:prstDash val="soli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>
                <a:solidFill>
                  <a:schemeClr val="bg1"/>
                </a:solidFill>
                <a:latin typeface="+mn-ea"/>
              </a:rPr>
              <a:t>1</a:t>
            </a:r>
            <a:endParaRPr lang="zh-CN" altLang="en-US" sz="105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5015240" y="2674417"/>
            <a:ext cx="3598833" cy="5078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900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接口说明：通过历史数据排名报告，了解自身关键词在前</a:t>
            </a:r>
            <a:r>
              <a:rPr lang="en-US" altLang="zh-CN" sz="900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1234</a:t>
            </a:r>
            <a:r>
              <a:rPr lang="zh-CN" altLang="en-US" sz="900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名位置的竞争力及消费情况</a:t>
            </a:r>
          </a:p>
        </p:txBody>
      </p:sp>
      <p:sp>
        <p:nvSpPr>
          <p:cNvPr id="68" name="椭圆 67"/>
          <p:cNvSpPr/>
          <p:nvPr/>
        </p:nvSpPr>
        <p:spPr>
          <a:xfrm>
            <a:off x="4761768" y="3517009"/>
            <a:ext cx="139047" cy="139047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solidFill>
              <a:schemeClr val="bg1"/>
            </a:solidFill>
            <a:prstDash val="soli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bg1"/>
                </a:solidFill>
                <a:latin typeface="+mn-ea"/>
              </a:rPr>
              <a:t>2</a:t>
            </a:r>
            <a:endParaRPr lang="zh-CN" altLang="en-US" sz="1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9" name="圆角矩形 68"/>
          <p:cNvSpPr/>
          <p:nvPr/>
        </p:nvSpPr>
        <p:spPr>
          <a:xfrm>
            <a:off x="5034265" y="3440930"/>
            <a:ext cx="3444606" cy="302834"/>
          </a:xfrm>
          <a:prstGeom prst="roundRect">
            <a:avLst/>
          </a:prstGeom>
          <a:solidFill>
            <a:schemeClr val="bg1">
              <a:alpha val="0"/>
            </a:schemeClr>
          </a:solidFill>
          <a:ln>
            <a:solidFill>
              <a:schemeClr val="bg1"/>
            </a:solidFill>
            <a:prstDash val="soli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zh-CN" sz="1000" dirty="0" err="1">
                <a:solidFill>
                  <a:schemeClr val="bg1"/>
                </a:solidFill>
                <a:latin typeface="+mn-ea"/>
              </a:rPr>
              <a:t>KRService-updateWord</a:t>
            </a: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（批量更新关键词出价）</a:t>
            </a:r>
            <a:endParaRPr lang="zh-CN" altLang="en-US" sz="7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5015240" y="3918953"/>
            <a:ext cx="3770391" cy="369332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900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接口说明：批量更新关键词出价（单次不超过1w、分10次提交）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3471A1D6-024F-C843-9B18-517062FA9804}"/>
              </a:ext>
            </a:extLst>
          </p:cNvPr>
          <p:cNvSpPr/>
          <p:nvPr/>
        </p:nvSpPr>
        <p:spPr>
          <a:xfrm>
            <a:off x="-36511" y="-20539"/>
            <a:ext cx="144015" cy="5040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053413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4894E751-758D-CA41-ADF1-302CE452B5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512" y="-20538"/>
            <a:ext cx="9289032" cy="5164038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385667" y="1479827"/>
            <a:ext cx="3826293" cy="576064"/>
          </a:xfrm>
          <a:prstGeom prst="rect">
            <a:avLst/>
          </a:prstGeom>
          <a:solidFill>
            <a:schemeClr val="lt1">
              <a:alpha val="0"/>
            </a:schemeClr>
          </a:solidFill>
          <a:ln w="12700">
            <a:solidFill>
              <a:schemeClr val="bg1"/>
            </a:solidFill>
            <a:prstDash val="lg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396972" y="1516471"/>
            <a:ext cx="381498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50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  修改账户内搜索无效的关键词，使其恢复推广状态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385667" y="891128"/>
            <a:ext cx="10374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600" b="1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场景</a:t>
            </a:r>
            <a:r>
              <a:rPr lang="en-US" altLang="zh-CN" sz="1600" b="1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3:</a:t>
            </a:r>
            <a:endParaRPr lang="zh-CN" altLang="en-US" sz="1600" b="1" spc="50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954787"/>
            <a:ext cx="9396536" cy="248414"/>
          </a:xfrm>
          <a:prstGeom prst="rect">
            <a:avLst/>
          </a:prstGeom>
        </p:spPr>
      </p:pic>
      <p:sp>
        <p:nvSpPr>
          <p:cNvPr id="38" name="圆角矩形 37"/>
          <p:cNvSpPr/>
          <p:nvPr/>
        </p:nvSpPr>
        <p:spPr>
          <a:xfrm>
            <a:off x="658164" y="2324503"/>
            <a:ext cx="3444606" cy="302834"/>
          </a:xfrm>
          <a:prstGeom prst="roundRect">
            <a:avLst/>
          </a:prstGeom>
          <a:solidFill>
            <a:schemeClr val="bg1">
              <a:alpha val="0"/>
            </a:schemeClr>
          </a:solidFill>
          <a:ln>
            <a:solidFill>
              <a:schemeClr val="bg1"/>
            </a:solidFill>
            <a:prstDash val="soli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zh-CN" sz="1000" dirty="0" err="1">
                <a:solidFill>
                  <a:schemeClr val="bg1"/>
                </a:solidFill>
                <a:latin typeface="+mn-ea"/>
              </a:rPr>
              <a:t>BulkJobServic-getAllObjects</a:t>
            </a: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（整账户下载）</a:t>
            </a:r>
            <a:endParaRPr lang="zh-CN" altLang="en-US" sz="7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385667" y="2430327"/>
            <a:ext cx="139047" cy="139047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solidFill>
              <a:schemeClr val="bg1"/>
            </a:solidFill>
            <a:prstDash val="soli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50" dirty="0">
                <a:solidFill>
                  <a:schemeClr val="bg1"/>
                </a:solidFill>
                <a:latin typeface="+mn-ea"/>
              </a:rPr>
              <a:t>1</a:t>
            </a:r>
            <a:endParaRPr lang="zh-CN" altLang="en-US" sz="105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613127" y="2793569"/>
            <a:ext cx="3598833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900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接口说明：</a:t>
            </a:r>
            <a:r>
              <a:rPr lang="zh-CN" altLang="zh-CN" sz="900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获取账户下的完整数据（计划、单元、关键词、创意）</a:t>
            </a:r>
            <a:endParaRPr lang="zh-CN" altLang="en-US" sz="900" spc="50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385667" y="3614895"/>
            <a:ext cx="139047" cy="139047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solidFill>
              <a:schemeClr val="bg1"/>
            </a:solidFill>
            <a:prstDash val="soli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bg1"/>
                </a:solidFill>
                <a:latin typeface="+mn-ea"/>
              </a:rPr>
              <a:t>2</a:t>
            </a:r>
            <a:endParaRPr lang="zh-CN" altLang="en-US" sz="1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658164" y="3538816"/>
            <a:ext cx="3444606" cy="302834"/>
          </a:xfrm>
          <a:prstGeom prst="roundRect">
            <a:avLst/>
          </a:prstGeom>
          <a:solidFill>
            <a:schemeClr val="bg1">
              <a:alpha val="0"/>
            </a:schemeClr>
          </a:solidFill>
          <a:ln>
            <a:solidFill>
              <a:schemeClr val="bg1"/>
            </a:solidFill>
            <a:prstDash val="soli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zh-CN" sz="1000" dirty="0" err="1">
                <a:solidFill>
                  <a:schemeClr val="bg1"/>
                </a:solidFill>
                <a:latin typeface="+mn-ea"/>
              </a:rPr>
              <a:t>KRService-updateWord</a:t>
            </a: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（批量更新关键词出价）</a:t>
            </a:r>
            <a:endParaRPr lang="zh-CN" altLang="en-US" sz="7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39139" y="4016839"/>
            <a:ext cx="3770391" cy="369332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900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接口说明：批量更新关键词出价（单次不超过1w、分10次提交）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1226D755-F1B3-9444-B5D2-787E86A6D2F1}"/>
              </a:ext>
            </a:extLst>
          </p:cNvPr>
          <p:cNvSpPr/>
          <p:nvPr/>
        </p:nvSpPr>
        <p:spPr>
          <a:xfrm>
            <a:off x="-36511" y="-20539"/>
            <a:ext cx="144015" cy="5040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TextBox 20">
            <a:extLst>
              <a:ext uri="{FF2B5EF4-FFF2-40B4-BE49-F238E27FC236}">
                <a16:creationId xmlns:a16="http://schemas.microsoft.com/office/drawing/2014/main" id="{3004B17B-D84B-724F-9A78-E555580BD2A2}"/>
              </a:ext>
            </a:extLst>
          </p:cNvPr>
          <p:cNvSpPr txBox="1"/>
          <p:nvPr/>
        </p:nvSpPr>
        <p:spPr>
          <a:xfrm>
            <a:off x="107504" y="19609"/>
            <a:ext cx="57459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cap="all" spc="378" dirty="0">
                <a:solidFill>
                  <a:schemeClr val="bg1"/>
                </a:solidFill>
                <a:latin typeface="Microsoft YaHei" charset="-122"/>
                <a:ea typeface="Microsoft YaHei" charset="-122"/>
              </a:rPr>
              <a:t>API</a:t>
            </a:r>
            <a:r>
              <a:rPr lang="zh-CN" altLang="en-US" sz="2400" b="1" cap="all" spc="378" dirty="0">
                <a:solidFill>
                  <a:schemeClr val="bg1"/>
                </a:solidFill>
                <a:latin typeface="Microsoft YaHei" charset="-122"/>
                <a:ea typeface="Microsoft YaHei" charset="-122"/>
              </a:rPr>
              <a:t>使用场景</a:t>
            </a:r>
          </a:p>
        </p:txBody>
      </p:sp>
    </p:spTree>
    <p:extLst>
      <p:ext uri="{BB962C8B-B14F-4D97-AF65-F5344CB8AC3E}">
        <p14:creationId xmlns:p14="http://schemas.microsoft.com/office/powerpoint/2010/main" val="2390406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EC855290-C5B5-4744-A82B-4D5FFEA3D8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512" y="-20538"/>
            <a:ext cx="9289032" cy="5164038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15B15DE3-048B-6741-AB87-44F9864A2AE6}"/>
              </a:ext>
            </a:extLst>
          </p:cNvPr>
          <p:cNvSpPr txBox="1"/>
          <p:nvPr/>
        </p:nvSpPr>
        <p:spPr>
          <a:xfrm>
            <a:off x="3779587" y="1641277"/>
            <a:ext cx="1584824" cy="1429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75798"/>
            <a:r>
              <a:rPr lang="en-US" altLang="zh-CN" sz="869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869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93701DC-91B4-4643-B436-93B7B729BA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5430" y="2787773"/>
            <a:ext cx="1113137" cy="56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43186" tIns="21593" rIns="43186" bIns="21593">
            <a:spAutoFit/>
          </a:bodyPr>
          <a:lstStyle/>
          <a:p>
            <a:pPr lvl="0" hangingPunct="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zh-CN" altLang="en-US" sz="20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TSong" charset="-122"/>
                <a:sym typeface="等线"/>
              </a:rPr>
              <a:t>产品使用</a:t>
            </a:r>
          </a:p>
        </p:txBody>
      </p:sp>
    </p:spTree>
    <p:extLst>
      <p:ext uri="{BB962C8B-B14F-4D97-AF65-F5344CB8AC3E}">
        <p14:creationId xmlns:p14="http://schemas.microsoft.com/office/powerpoint/2010/main" val="133646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2C08620C-CF1C-B049-9942-876D25B755FA}"/>
              </a:ext>
            </a:extLst>
          </p:cNvPr>
          <p:cNvSpPr/>
          <p:nvPr/>
        </p:nvSpPr>
        <p:spPr>
          <a:xfrm>
            <a:off x="0" y="0"/>
            <a:ext cx="144015" cy="5040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2195A537-0045-874A-A720-CF9A0E3D60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7308980"/>
              </p:ext>
            </p:extLst>
          </p:nvPr>
        </p:nvGraphicFramePr>
        <p:xfrm>
          <a:off x="1187624" y="1275606"/>
          <a:ext cx="6984776" cy="2599500"/>
        </p:xfrm>
        <a:graphic>
          <a:graphicData uri="http://schemas.openxmlformats.org/drawingml/2006/table">
            <a:tbl>
              <a:tblPr/>
              <a:tblGrid>
                <a:gridCol w="1117564">
                  <a:extLst>
                    <a:ext uri="{9D8B030D-6E8A-4147-A177-3AD203B41FA5}">
                      <a16:colId xmlns:a16="http://schemas.microsoft.com/office/drawing/2014/main" val="2499818686"/>
                    </a:ext>
                  </a:extLst>
                </a:gridCol>
                <a:gridCol w="1001413">
                  <a:extLst>
                    <a:ext uri="{9D8B030D-6E8A-4147-A177-3AD203B41FA5}">
                      <a16:colId xmlns:a16="http://schemas.microsoft.com/office/drawing/2014/main" val="1580890064"/>
                    </a:ext>
                  </a:extLst>
                </a:gridCol>
                <a:gridCol w="4865799">
                  <a:extLst>
                    <a:ext uri="{9D8B030D-6E8A-4147-A177-3AD203B41FA5}">
                      <a16:colId xmlns:a16="http://schemas.microsoft.com/office/drawing/2014/main" val="771577902"/>
                    </a:ext>
                  </a:extLst>
                </a:gridCol>
              </a:tblGrid>
              <a:tr h="308597">
                <a:tc>
                  <a:txBody>
                    <a:bodyPr/>
                    <a:lstStyle/>
                    <a:p>
                      <a:pPr algn="ctr" latinLnBrk="1"/>
                      <a:r>
                        <a:rPr lang="zh-CN" altLang="en-US" sz="1400" b="1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术语</a:t>
                      </a:r>
                      <a:endParaRPr lang="zh-CN" altLang="en-US" sz="14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4085" marR="44085" marT="22043" marB="22043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zh-CN" altLang="en-US" sz="1400" b="1" kern="12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英文名称 </a:t>
                      </a:r>
                    </a:p>
                  </a:txBody>
                  <a:tcPr marL="44085" marR="44085" marT="22043" marB="22043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zh-CN" altLang="en-US" sz="1200" b="1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详细说明</a:t>
                      </a:r>
                      <a:endParaRPr lang="zh-CN" altLang="en-US" sz="12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4085" marR="44085" marT="22043" marB="22043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8048573"/>
                  </a:ext>
                </a:extLst>
              </a:tr>
              <a:tr h="308597">
                <a:tc>
                  <a:txBody>
                    <a:bodyPr/>
                    <a:lstStyle/>
                    <a:p>
                      <a:pPr algn="ctr" rtl="0" latinLnBrk="1"/>
                      <a:r>
                        <a:rPr lang="zh-CN" altLang="en-US" sz="100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用户名</a:t>
                      </a:r>
                      <a:br>
                        <a:rPr lang="zh-CN" altLang="en-US" sz="100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</a:br>
                      <a:endParaRPr lang="zh-CN" altLang="en-US" sz="1000">
                        <a:solidFill>
                          <a:schemeClr val="bg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44085" marR="44085" marT="22043" marB="22043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sz="100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username</a:t>
                      </a:r>
                    </a:p>
                  </a:txBody>
                  <a:tcPr marL="44085" marR="44085" marT="22043" marB="22043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zh-CN" altLang="en-US" sz="100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百度推广用户名</a:t>
                      </a:r>
                    </a:p>
                  </a:txBody>
                  <a:tcPr marL="44085" marR="44085" marT="22043" marB="22043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1289736"/>
                  </a:ext>
                </a:extLst>
              </a:tr>
              <a:tr h="176341">
                <a:tc>
                  <a:txBody>
                    <a:bodyPr/>
                    <a:lstStyle/>
                    <a:p>
                      <a:pPr algn="ctr" rtl="0" latinLnBrk="1"/>
                      <a:r>
                        <a:rPr lang="zh-CN" altLang="en-US" sz="100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账户</a:t>
                      </a:r>
                      <a:r>
                        <a:rPr lang="en-US" sz="100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ID</a:t>
                      </a:r>
                    </a:p>
                  </a:txBody>
                  <a:tcPr marL="44085" marR="44085" marT="22043" marB="22043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sz="100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userId</a:t>
                      </a:r>
                    </a:p>
                  </a:txBody>
                  <a:tcPr marL="44085" marR="44085" marT="22043" marB="22043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zh-CN" altLang="en-US" sz="100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百度推广账户</a:t>
                      </a:r>
                      <a:r>
                        <a:rPr lang="en-US" altLang="zh-CN" sz="100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ID</a:t>
                      </a:r>
                      <a:endParaRPr lang="zh-CN" altLang="en-US" sz="1000">
                        <a:solidFill>
                          <a:schemeClr val="bg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44085" marR="44085" marT="22043" marB="22043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6717038"/>
                  </a:ext>
                </a:extLst>
              </a:tr>
              <a:tr h="440853">
                <a:tc>
                  <a:txBody>
                    <a:bodyPr/>
                    <a:lstStyle/>
                    <a:p>
                      <a:pPr algn="ctr" latinLnBrk="1"/>
                      <a:r>
                        <a:rPr lang="zh-CN" altLang="en-US" sz="100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权限代码</a:t>
                      </a:r>
                    </a:p>
                  </a:txBody>
                  <a:tcPr marL="44085" marR="44085" marT="22043" marB="22043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sz="100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token</a:t>
                      </a:r>
                    </a:p>
                  </a:txBody>
                  <a:tcPr marL="44085" marR="44085" marT="22043" marB="22043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zh-CN" sz="100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API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每次接口调用中用于鉴别权限的参数，包含客户授予当前应用程序访问其帐号的信息</a:t>
                      </a:r>
                    </a:p>
                  </a:txBody>
                  <a:tcPr marL="44085" marR="44085" marT="22043" marB="22043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8352652"/>
                  </a:ext>
                </a:extLst>
              </a:tr>
              <a:tr h="308597">
                <a:tc>
                  <a:txBody>
                    <a:bodyPr/>
                    <a:lstStyle/>
                    <a:p>
                      <a:pPr algn="ctr" latinLnBrk="1"/>
                      <a:r>
                        <a:rPr lang="zh-CN" altLang="en-US" sz="100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权限代码分类</a:t>
                      </a:r>
                    </a:p>
                  </a:txBody>
                  <a:tcPr marL="44085" marR="44085" marT="22043" marB="22043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zh-CN" altLang="en-US" sz="100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 </a:t>
                      </a:r>
                      <a:r>
                        <a:rPr lang="en-US" altLang="zh-CN" sz="100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——</a:t>
                      </a:r>
                      <a:endParaRPr lang="zh-CN" altLang="en-US" sz="1000">
                        <a:solidFill>
                          <a:schemeClr val="bg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44085" marR="44085" marT="22043" marB="22043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zh-CN" altLang="en-US" sz="100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分为普通权限、账户管家权限、高级合作方权限、商业服务市场权限</a:t>
                      </a:r>
                    </a:p>
                  </a:txBody>
                  <a:tcPr marL="44085" marR="44085" marT="22043" marB="22043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6244362"/>
                  </a:ext>
                </a:extLst>
              </a:tr>
              <a:tr h="555228">
                <a:tc>
                  <a:txBody>
                    <a:bodyPr/>
                    <a:lstStyle/>
                    <a:p>
                      <a:pPr algn="ctr" latinLnBrk="1"/>
                      <a:r>
                        <a:rPr lang="zh-CN" altLang="en-US" sz="100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配额</a:t>
                      </a:r>
                    </a:p>
                  </a:txBody>
                  <a:tcPr marL="44085" marR="44085" marT="22043" marB="22043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sz="100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quota</a:t>
                      </a:r>
                    </a:p>
                  </a:txBody>
                  <a:tcPr marL="44085" marR="44085" marT="22043" marB="22043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为了合理分配资源，当访问</a:t>
                      </a:r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API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的用户限定了使用配额。每一次调用</a:t>
                      </a:r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API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操作，都会消耗一定量的配额。当配额使用完后，在下一次分配配额之前，将无法使用</a:t>
                      </a:r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API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提供的服务</a:t>
                      </a:r>
                    </a:p>
                  </a:txBody>
                  <a:tcPr marL="44085" marR="44085" marT="22043" marB="22043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3659687"/>
                  </a:ext>
                </a:extLst>
              </a:tr>
              <a:tr h="440853">
                <a:tc>
                  <a:txBody>
                    <a:bodyPr/>
                    <a:lstStyle/>
                    <a:p>
                      <a:pPr algn="ctr" latinLnBrk="1"/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软件开发工具包</a:t>
                      </a:r>
                    </a:p>
                  </a:txBody>
                  <a:tcPr marL="44085" marR="44085" marT="22043" marB="22043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SDK</a:t>
                      </a:r>
                    </a:p>
                  </a:txBody>
                  <a:tcPr marL="44085" marR="44085" marT="22043" marB="22043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指基于</a:t>
                      </a:r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AP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服务的编程语言的代码包。在这个代码包中，可以方便调用搜索推广</a:t>
                      </a:r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API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的接口，支持语言：</a:t>
                      </a:r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PHP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、</a:t>
                      </a:r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PYTHON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、</a:t>
                      </a:r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JAVA</a:t>
                      </a:r>
                      <a:endParaRPr lang="zh-CN" altLang="en-US" sz="1000" dirty="0">
                        <a:solidFill>
                          <a:schemeClr val="bg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44085" marR="44085" marT="22043" marB="22043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0413878"/>
                  </a:ext>
                </a:extLst>
              </a:tr>
            </a:tbl>
          </a:graphicData>
        </a:graphic>
      </p:graphicFrame>
      <p:sp>
        <p:nvSpPr>
          <p:cNvPr id="4" name="矩形 3">
            <a:extLst>
              <a:ext uri="{FF2B5EF4-FFF2-40B4-BE49-F238E27FC236}">
                <a16:creationId xmlns:a16="http://schemas.microsoft.com/office/drawing/2014/main" id="{E81994A8-435D-BE41-AFE5-D005D38B899C}"/>
              </a:ext>
            </a:extLst>
          </p:cNvPr>
          <p:cNvSpPr/>
          <p:nvPr/>
        </p:nvSpPr>
        <p:spPr>
          <a:xfrm>
            <a:off x="179512" y="67357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术语和技术准备</a:t>
            </a:r>
            <a:endParaRPr lang="zh-CN" altLang="en-US" b="0" i="0" dirty="0">
              <a:solidFill>
                <a:schemeClr val="bg1"/>
              </a:solidFill>
              <a:effectLst/>
              <a:latin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11242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E43E0B25-8AB4-C541-A7FA-45D6158AF43B}"/>
              </a:ext>
            </a:extLst>
          </p:cNvPr>
          <p:cNvSpPr/>
          <p:nvPr/>
        </p:nvSpPr>
        <p:spPr>
          <a:xfrm>
            <a:off x="0" y="0"/>
            <a:ext cx="144015" cy="5040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AF1EC68-E02A-614E-94C6-7C57244230EF}"/>
              </a:ext>
            </a:extLst>
          </p:cNvPr>
          <p:cNvSpPr/>
          <p:nvPr/>
        </p:nvSpPr>
        <p:spPr>
          <a:xfrm>
            <a:off x="179512" y="67357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服务访问地址</a:t>
            </a:r>
            <a:endParaRPr lang="zh-CN" altLang="en-US" b="0" i="0" dirty="0">
              <a:solidFill>
                <a:schemeClr val="bg1"/>
              </a:solidFill>
              <a:effectLst/>
              <a:latin typeface="helvetica neue" panose="02000503000000020004" pitchFamily="2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7A9D42E-1B7C-DC4F-BDCC-17C891BC68B6}"/>
              </a:ext>
            </a:extLst>
          </p:cNvPr>
          <p:cNvSpPr/>
          <p:nvPr/>
        </p:nvSpPr>
        <p:spPr>
          <a:xfrm>
            <a:off x="467544" y="987574"/>
            <a:ext cx="784887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zh-CN" altLang="en-US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请求地址：</a:t>
            </a:r>
            <a:r>
              <a:rPr lang="en-US" altLang="zh-CN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https://</a:t>
            </a:r>
            <a:r>
              <a:rPr lang="en-US" altLang="zh-CN" sz="1400" dirty="0" err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api.baidu.com</a:t>
            </a:r>
            <a:r>
              <a:rPr lang="en-US" altLang="zh-CN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en-US" altLang="zh-CN" sz="1400" dirty="0" err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json</a:t>
            </a:r>
            <a:r>
              <a:rPr lang="en-US" altLang="zh-CN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en-US" altLang="zh-CN" sz="1400" dirty="0" err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sms</a:t>
            </a:r>
            <a:r>
              <a:rPr lang="en-US" altLang="zh-CN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/service/</a:t>
            </a:r>
            <a:r>
              <a:rPr lang="en-US" altLang="zh-CN" sz="1400" dirty="0" err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XXXService</a:t>
            </a:r>
            <a:r>
              <a:rPr lang="en-US" altLang="zh-CN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en-US" altLang="zh-CN" sz="1400" dirty="0" err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getXXX</a:t>
            </a:r>
            <a:endParaRPr lang="zh-CN" altLang="en-US" sz="14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zh-CN" altLang="en-US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各接口的请求地址需要进行拼接，拼接格式为： </a:t>
            </a:r>
            <a:r>
              <a:rPr lang="en-US" altLang="zh-CN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URL</a:t>
            </a:r>
            <a:r>
              <a:rPr lang="zh-CN" altLang="en-US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前缀</a:t>
            </a:r>
            <a:r>
              <a:rPr lang="en-US" altLang="zh-CN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en-US" altLang="zh-CN" sz="1400" dirty="0" err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XXXService</a:t>
            </a:r>
            <a:r>
              <a:rPr lang="zh-CN" altLang="en-US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（服务名称）</a:t>
            </a:r>
            <a:r>
              <a:rPr lang="en-US" altLang="zh-CN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/XXX</a:t>
            </a:r>
            <a:r>
              <a:rPr lang="zh-CN" altLang="en-US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（接口名称）</a:t>
            </a:r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3029E472-5EE4-F94D-B156-6C34AFFAA58E}"/>
              </a:ext>
            </a:extLst>
          </p:cNvPr>
          <p:cNvCxnSpPr/>
          <p:nvPr/>
        </p:nvCxnSpPr>
        <p:spPr>
          <a:xfrm>
            <a:off x="755576" y="1995686"/>
            <a:ext cx="0" cy="100811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0EFA2F12-32CF-0144-80ED-D613F59D5069}"/>
              </a:ext>
            </a:extLst>
          </p:cNvPr>
          <p:cNvSpPr/>
          <p:nvPr/>
        </p:nvSpPr>
        <p:spPr>
          <a:xfrm>
            <a:off x="827585" y="2067694"/>
            <a:ext cx="475252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说明：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XXX</a:t>
            </a:r>
            <a:r>
              <a:rPr lang="zh-CN" altLang="en-US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为需要替换的字符。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 服务名称和接口名称请参考</a:t>
            </a:r>
            <a:r>
              <a:rPr lang="en-US" altLang="zh-CN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API</a:t>
            </a:r>
            <a:r>
              <a:rPr lang="zh-CN" altLang="en-US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文档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E61C12F-30BC-8741-B0EB-A46FDA9CEC59}"/>
              </a:ext>
            </a:extLst>
          </p:cNvPr>
          <p:cNvSpPr/>
          <p:nvPr/>
        </p:nvSpPr>
        <p:spPr>
          <a:xfrm>
            <a:off x="395537" y="3345254"/>
            <a:ext cx="83529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举例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获取关键词信息查询接口为例，关键词层级服务 为“KeywordService</a:t>
            </a:r>
            <a:r>
              <a:rPr lang="en-US" altLang="zh-CN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”</a:t>
            </a:r>
            <a:r>
              <a:rPr lang="zh-CN" altLang="en-US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，查询关键词信息接口为getWord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因此完整</a:t>
            </a:r>
            <a:r>
              <a:rPr lang="en-US" altLang="zh-CN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URL</a:t>
            </a:r>
            <a:r>
              <a:rPr lang="zh-CN" altLang="en-US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为：</a:t>
            </a:r>
            <a:r>
              <a:rPr lang="en-US" altLang="zh-CN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https://</a:t>
            </a:r>
            <a:r>
              <a:rPr lang="en-US" altLang="zh-CN" sz="1400" dirty="0" err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api.baidu.com</a:t>
            </a:r>
            <a:r>
              <a:rPr lang="en-US" altLang="zh-CN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en-US" altLang="zh-CN" sz="1400" dirty="0" err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json</a:t>
            </a:r>
            <a:r>
              <a:rPr lang="en-US" altLang="zh-CN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en-US" altLang="zh-CN" sz="1400" dirty="0" err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sms</a:t>
            </a:r>
            <a:r>
              <a:rPr lang="en-US" altLang="zh-CN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/service/</a:t>
            </a:r>
            <a:r>
              <a:rPr lang="zh-CN" altLang="en-US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CN" altLang="en-US" sz="1400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KeywordService </a:t>
            </a:r>
            <a:r>
              <a:rPr lang="en-US" altLang="zh-CN" sz="1400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sz="1400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getWord</a:t>
            </a:r>
            <a:endParaRPr lang="en-US" altLang="zh-CN" sz="1400" dirty="0">
              <a:solidFill>
                <a:srgbClr val="FFFF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978753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CBA44B91-14C6-5943-B8E5-94F6E7D968A9}"/>
              </a:ext>
            </a:extLst>
          </p:cNvPr>
          <p:cNvSpPr/>
          <p:nvPr/>
        </p:nvSpPr>
        <p:spPr>
          <a:xfrm>
            <a:off x="0" y="0"/>
            <a:ext cx="144015" cy="5040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1E849753-582B-1C4A-A949-AB1040038E1D}"/>
              </a:ext>
            </a:extLst>
          </p:cNvPr>
          <p:cNvSpPr/>
          <p:nvPr/>
        </p:nvSpPr>
        <p:spPr>
          <a:xfrm>
            <a:off x="179512" y="67357"/>
            <a:ext cx="19720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API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接口使用说明</a:t>
            </a:r>
            <a:endParaRPr lang="zh-CN" altLang="en-US" b="0" i="0" dirty="0">
              <a:solidFill>
                <a:schemeClr val="bg1"/>
              </a:solidFill>
              <a:effectLst/>
              <a:latin typeface="helvetica neue" panose="02000503000000020004" pitchFamily="2" charset="0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B99551C8-0D73-8344-8092-477AF956CB2C}"/>
              </a:ext>
            </a:extLst>
          </p:cNvPr>
          <p:cNvGrpSpPr/>
          <p:nvPr/>
        </p:nvGrpSpPr>
        <p:grpSpPr>
          <a:xfrm>
            <a:off x="179512" y="567274"/>
            <a:ext cx="4464496" cy="3948692"/>
            <a:chOff x="2411760" y="596211"/>
            <a:chExt cx="4464496" cy="3948692"/>
          </a:xfrm>
        </p:grpSpPr>
        <p:sp>
          <p:nvSpPr>
            <p:cNvPr id="11" name="任意多边形 17">
              <a:extLst>
                <a:ext uri="{FF2B5EF4-FFF2-40B4-BE49-F238E27FC236}">
                  <a16:creationId xmlns:a16="http://schemas.microsoft.com/office/drawing/2014/main" id="{1FE61134-8285-AD42-9572-CDD20227F788}"/>
                </a:ext>
              </a:extLst>
            </p:cNvPr>
            <p:cNvSpPr/>
            <p:nvPr/>
          </p:nvSpPr>
          <p:spPr bwMode="auto">
            <a:xfrm>
              <a:off x="2411760" y="1059582"/>
              <a:ext cx="4464496" cy="3305715"/>
            </a:xfrm>
            <a:custGeom>
              <a:avLst/>
              <a:gdLst>
                <a:gd name="connsiteX0" fmla="*/ 0 w 1729442"/>
                <a:gd name="connsiteY0" fmla="*/ 142643 h 1426428"/>
                <a:gd name="connsiteX1" fmla="*/ 142643 w 1729442"/>
                <a:gd name="connsiteY1" fmla="*/ 0 h 1426428"/>
                <a:gd name="connsiteX2" fmla="*/ 1586799 w 1729442"/>
                <a:gd name="connsiteY2" fmla="*/ 0 h 1426428"/>
                <a:gd name="connsiteX3" fmla="*/ 1729442 w 1729442"/>
                <a:gd name="connsiteY3" fmla="*/ 142643 h 1426428"/>
                <a:gd name="connsiteX4" fmla="*/ 1729442 w 1729442"/>
                <a:gd name="connsiteY4" fmla="*/ 1283785 h 1426428"/>
                <a:gd name="connsiteX5" fmla="*/ 1586799 w 1729442"/>
                <a:gd name="connsiteY5" fmla="*/ 1426428 h 1426428"/>
                <a:gd name="connsiteX6" fmla="*/ 142643 w 1729442"/>
                <a:gd name="connsiteY6" fmla="*/ 1426428 h 1426428"/>
                <a:gd name="connsiteX7" fmla="*/ 0 w 1729442"/>
                <a:gd name="connsiteY7" fmla="*/ 1283785 h 1426428"/>
                <a:gd name="connsiteX8" fmla="*/ 0 w 1729442"/>
                <a:gd name="connsiteY8" fmla="*/ 142643 h 1426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9442" h="1426428">
                  <a:moveTo>
                    <a:pt x="0" y="142643"/>
                  </a:moveTo>
                  <a:cubicBezTo>
                    <a:pt x="0" y="63863"/>
                    <a:pt x="63863" y="0"/>
                    <a:pt x="142643" y="0"/>
                  </a:cubicBezTo>
                  <a:lnTo>
                    <a:pt x="1586799" y="0"/>
                  </a:lnTo>
                  <a:cubicBezTo>
                    <a:pt x="1665579" y="0"/>
                    <a:pt x="1729442" y="63863"/>
                    <a:pt x="1729442" y="142643"/>
                  </a:cubicBezTo>
                  <a:lnTo>
                    <a:pt x="1729442" y="1283785"/>
                  </a:lnTo>
                  <a:cubicBezTo>
                    <a:pt x="1729442" y="1362565"/>
                    <a:pt x="1665579" y="1426428"/>
                    <a:pt x="1586799" y="1426428"/>
                  </a:cubicBezTo>
                  <a:lnTo>
                    <a:pt x="142643" y="1426428"/>
                  </a:lnTo>
                  <a:cubicBezTo>
                    <a:pt x="63863" y="1426428"/>
                    <a:pt x="0" y="1362565"/>
                    <a:pt x="0" y="1283785"/>
                  </a:cubicBezTo>
                  <a:lnTo>
                    <a:pt x="0" y="142643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1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cxnSp>
          <p:nvCxnSpPr>
            <p:cNvPr id="12" name="直接连接符 21">
              <a:extLst>
                <a:ext uri="{FF2B5EF4-FFF2-40B4-BE49-F238E27FC236}">
                  <a16:creationId xmlns:a16="http://schemas.microsoft.com/office/drawing/2014/main" id="{36618006-7CFF-F34F-B908-191D85DCEC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355976" y="1145192"/>
              <a:ext cx="3492" cy="3148097"/>
            </a:xfrm>
            <a:prstGeom prst="line">
              <a:avLst/>
            </a:prstGeom>
            <a:ln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2EAAA71B-D76D-374B-9230-65164D26590A}"/>
                </a:ext>
              </a:extLst>
            </p:cNvPr>
            <p:cNvSpPr/>
            <p:nvPr/>
          </p:nvSpPr>
          <p:spPr>
            <a:xfrm>
              <a:off x="2472255" y="1484994"/>
              <a:ext cx="1809402" cy="29238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zh-CN" altLang="en-US" sz="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  <a:r>
                <a:rPr lang="en-US" altLang="zh-CN" sz="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id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zh-CN" altLang="en-US" sz="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推广单元</a:t>
              </a:r>
              <a:r>
                <a:rPr lang="en-US" altLang="zh-CN" sz="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id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zh-CN" altLang="en-US" sz="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推广计划</a:t>
              </a:r>
              <a:r>
                <a:rPr lang="en-US" altLang="zh-CN" sz="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id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zh-CN" altLang="en-US" sz="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关键词字面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zh-CN" altLang="en-US" sz="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关键词竞价价格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altLang="zh-CN" sz="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pc</a:t>
              </a:r>
              <a:r>
                <a:rPr lang="zh-CN" altLang="en-US" sz="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目标</a:t>
              </a:r>
              <a:r>
                <a:rPr lang="en-US" altLang="zh-CN" sz="800" dirty="0" err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url</a:t>
              </a:r>
              <a:r>
                <a:rPr lang="en-US" altLang="zh-CN" sz="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zh-CN" altLang="en-US" sz="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移动访问</a:t>
              </a:r>
              <a:r>
                <a:rPr lang="en-US" altLang="zh-CN" sz="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URL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zh-CN" altLang="en-US" sz="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匹配模式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zh-CN" altLang="en-US" sz="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暂停</a:t>
              </a:r>
              <a:r>
                <a:rPr lang="en-US" altLang="zh-CN" sz="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启用关键词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zh-CN" altLang="en-US" sz="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关键词状态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zh-CN" altLang="en-US" sz="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高级短语细分匹配模式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zh-CN" altLang="en-US" sz="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是否接受单元的分匹配出价比例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altLang="zh-CN" sz="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PC</a:t>
              </a:r>
              <a:r>
                <a:rPr lang="zh-CN" altLang="en-US" sz="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上该关键词的</a:t>
              </a:r>
              <a:r>
                <a:rPr lang="en-US" altLang="zh-CN" sz="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lang="zh-CN" altLang="en-US" sz="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分质量度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altLang="zh-CN" sz="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PC</a:t>
              </a:r>
              <a:r>
                <a:rPr lang="zh-CN" altLang="en-US" sz="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上新广告维度下是否为临时质量度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zh-CN" altLang="en-US" sz="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质量度原因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altLang="zh-CN" sz="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PC</a:t>
              </a:r>
              <a:r>
                <a:rPr lang="zh-CN" altLang="en-US" sz="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竞争关系分布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zh-CN" altLang="en-US" sz="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无线上该关键词的</a:t>
              </a:r>
              <a:r>
                <a:rPr lang="en-US" altLang="zh-CN" sz="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lang="zh-CN" altLang="en-US" sz="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分质量度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zh-CN" altLang="en-US" sz="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无线上新广告维度下是否为临时质量度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zh-CN" altLang="en-US" sz="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质量度原因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zh-CN" altLang="en-US" sz="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无线上竞争关系分布</a:t>
              </a:r>
              <a:endParaRPr lang="en-US" altLang="zh-CN" sz="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zh-CN" altLang="en-US" sz="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物料标签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FCEE0DFE-9657-8844-B542-8B2012011272}"/>
                </a:ext>
              </a:extLst>
            </p:cNvPr>
            <p:cNvSpPr txBox="1"/>
            <p:nvPr/>
          </p:nvSpPr>
          <p:spPr>
            <a:xfrm>
              <a:off x="4568140" y="1145192"/>
              <a:ext cx="10567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200" b="1" spc="5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支持操作</a:t>
              </a:r>
            </a:p>
          </p:txBody>
        </p:sp>
        <p:sp>
          <p:nvSpPr>
            <p:cNvPr id="17" name="任意多边形 35">
              <a:extLst>
                <a:ext uri="{FF2B5EF4-FFF2-40B4-BE49-F238E27FC236}">
                  <a16:creationId xmlns:a16="http://schemas.microsoft.com/office/drawing/2014/main" id="{B2D8697D-F356-2645-8B5A-7C196B19F2E4}"/>
                </a:ext>
              </a:extLst>
            </p:cNvPr>
            <p:cNvSpPr/>
            <p:nvPr/>
          </p:nvSpPr>
          <p:spPr bwMode="auto">
            <a:xfrm>
              <a:off x="3131840" y="596211"/>
              <a:ext cx="3024336" cy="510027"/>
            </a:xfrm>
            <a:custGeom>
              <a:avLst/>
              <a:gdLst>
                <a:gd name="connsiteX0" fmla="*/ 0 w 1537282"/>
                <a:gd name="connsiteY0" fmla="*/ 61133 h 611326"/>
                <a:gd name="connsiteX1" fmla="*/ 61133 w 1537282"/>
                <a:gd name="connsiteY1" fmla="*/ 0 h 611326"/>
                <a:gd name="connsiteX2" fmla="*/ 1476149 w 1537282"/>
                <a:gd name="connsiteY2" fmla="*/ 0 h 611326"/>
                <a:gd name="connsiteX3" fmla="*/ 1537282 w 1537282"/>
                <a:gd name="connsiteY3" fmla="*/ 61133 h 611326"/>
                <a:gd name="connsiteX4" fmla="*/ 1537282 w 1537282"/>
                <a:gd name="connsiteY4" fmla="*/ 550193 h 611326"/>
                <a:gd name="connsiteX5" fmla="*/ 1476149 w 1537282"/>
                <a:gd name="connsiteY5" fmla="*/ 611326 h 611326"/>
                <a:gd name="connsiteX6" fmla="*/ 61133 w 1537282"/>
                <a:gd name="connsiteY6" fmla="*/ 611326 h 611326"/>
                <a:gd name="connsiteX7" fmla="*/ 0 w 1537282"/>
                <a:gd name="connsiteY7" fmla="*/ 550193 h 611326"/>
                <a:gd name="connsiteX8" fmla="*/ 0 w 1537282"/>
                <a:gd name="connsiteY8" fmla="*/ 61133 h 611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37282" h="611326">
                  <a:moveTo>
                    <a:pt x="0" y="61133"/>
                  </a:moveTo>
                  <a:cubicBezTo>
                    <a:pt x="0" y="27370"/>
                    <a:pt x="27370" y="0"/>
                    <a:pt x="61133" y="0"/>
                  </a:cubicBezTo>
                  <a:lnTo>
                    <a:pt x="1476149" y="0"/>
                  </a:lnTo>
                  <a:cubicBezTo>
                    <a:pt x="1509912" y="0"/>
                    <a:pt x="1537282" y="27370"/>
                    <a:pt x="1537282" y="61133"/>
                  </a:cubicBezTo>
                  <a:lnTo>
                    <a:pt x="1537282" y="550193"/>
                  </a:lnTo>
                  <a:cubicBezTo>
                    <a:pt x="1537282" y="583956"/>
                    <a:pt x="1509912" y="611326"/>
                    <a:pt x="1476149" y="611326"/>
                  </a:cubicBezTo>
                  <a:lnTo>
                    <a:pt x="61133" y="611326"/>
                  </a:lnTo>
                  <a:cubicBezTo>
                    <a:pt x="27370" y="611326"/>
                    <a:pt x="0" y="583956"/>
                    <a:pt x="0" y="550193"/>
                  </a:cubicBezTo>
                  <a:lnTo>
                    <a:pt x="0" y="61133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8" name="TextBox 11">
              <a:extLst>
                <a:ext uri="{FF2B5EF4-FFF2-40B4-BE49-F238E27FC236}">
                  <a16:creationId xmlns:a16="http://schemas.microsoft.com/office/drawing/2014/main" id="{9030D9DA-9610-FD49-9B64-50E6501B59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3631346" y="597234"/>
              <a:ext cx="1894764" cy="553998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b="1" dirty="0">
                  <a:latin typeface="+mj-ea"/>
                  <a:ea typeface="+mj-ea"/>
                </a:rPr>
                <a:t>关键词层级</a:t>
              </a:r>
              <a:r>
                <a:rPr lang="zh-CN" altLang="en-US" sz="14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（ KeywordService ）</a:t>
              </a:r>
              <a:endParaRPr lang="en-US" altLang="zh-CN" sz="1600" kern="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cxnSp>
          <p:nvCxnSpPr>
            <p:cNvPr id="19" name="直接连接符 42">
              <a:extLst>
                <a:ext uri="{FF2B5EF4-FFF2-40B4-BE49-F238E27FC236}">
                  <a16:creationId xmlns:a16="http://schemas.microsoft.com/office/drawing/2014/main" id="{295C0BBB-5586-B245-82FF-6A98B3103D7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61347" y="1458444"/>
              <a:ext cx="4242901" cy="1"/>
            </a:xfrm>
            <a:prstGeom prst="line">
              <a:avLst/>
            </a:prstGeom>
            <a:ln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17657537-AC2A-4644-92BA-04DE7A6F22D2}"/>
                </a:ext>
              </a:extLst>
            </p:cNvPr>
            <p:cNvSpPr txBox="1"/>
            <p:nvPr/>
          </p:nvSpPr>
          <p:spPr>
            <a:xfrm>
              <a:off x="2857264" y="1150043"/>
              <a:ext cx="10567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200" b="1" spc="5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层级功能</a:t>
              </a: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FFC2D70B-5DEE-7D4F-A37B-A891C0FA1228}"/>
                </a:ext>
              </a:extLst>
            </p:cNvPr>
            <p:cNvSpPr/>
            <p:nvPr/>
          </p:nvSpPr>
          <p:spPr>
            <a:xfrm>
              <a:off x="4333759" y="1528693"/>
              <a:ext cx="2470490" cy="30162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>
                <a:buFont typeface="Wingdings" pitchFamily="2" charset="2"/>
                <a:buChar char="Ø"/>
              </a:pPr>
              <a:r>
                <a:rPr lang="en-US" altLang="zh-CN" sz="1100" b="1" dirty="0" err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getWord</a:t>
              </a:r>
              <a:r>
                <a:rPr lang="zh-CN" altLang="en-US" sz="11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查询接口</a:t>
              </a:r>
              <a:endParaRPr lang="en-US" altLang="zh-CN" sz="1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根据单元id一次最大支持</a:t>
              </a:r>
              <a:r>
                <a:rPr lang="zh-CN" altLang="en-US" sz="1100" b="1" dirty="0">
                  <a:solidFill>
                    <a:srgbClr val="33CC6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个关键词</a:t>
              </a:r>
            </a:p>
            <a:p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根据关键词id一次最大支持</a:t>
              </a:r>
              <a:r>
                <a:rPr lang="zh-CN" altLang="en-US" sz="1100" b="1" dirty="0">
                  <a:solidFill>
                    <a:srgbClr val="33CC6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个关键词</a:t>
              </a:r>
            </a:p>
            <a:p>
              <a:endParaRPr lang="en-US" altLang="zh-CN" sz="11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1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171450" indent="-171450">
                <a:buFont typeface="Wingdings" pitchFamily="2" charset="2"/>
                <a:buChar char="Ø"/>
              </a:pPr>
              <a:r>
                <a:rPr lang="en-US" altLang="zh-CN" sz="1100" b="1" dirty="0" err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addWord</a:t>
              </a:r>
              <a:r>
                <a:rPr lang="zh-CN" altLang="en-US" sz="11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新增接口</a:t>
              </a:r>
              <a:endParaRPr lang="en-US" altLang="zh-CN" sz="11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一次最大支持新建</a:t>
              </a:r>
              <a:r>
                <a:rPr lang="zh-CN" altLang="en-US" sz="1000" b="1" dirty="0">
                  <a:solidFill>
                    <a:srgbClr val="33CC6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10000</a:t>
              </a:r>
              <a:r>
                <a:rPr lang="zh-CN" altLang="en-US" sz="1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个关键词</a:t>
              </a:r>
              <a:endPara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171450" indent="-171450">
                <a:buFont typeface="Wingdings" pitchFamily="2" charset="2"/>
                <a:buChar char="Ø"/>
              </a:pPr>
              <a:r>
                <a:rPr lang="en-US" altLang="zh-CN" sz="1100" b="1" dirty="0" err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updateWord</a:t>
              </a:r>
              <a:r>
                <a:rPr lang="zh-CN" altLang="en-US" sz="11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更新接口</a:t>
              </a:r>
              <a:endParaRPr lang="en-US" altLang="zh-CN" sz="11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一次最大支持修改</a:t>
              </a:r>
              <a:r>
                <a:rPr lang="zh-CN" altLang="en-US" sz="1000" b="1" dirty="0">
                  <a:solidFill>
                    <a:srgbClr val="33CC6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10000</a:t>
              </a:r>
              <a:r>
                <a:rPr lang="zh-CN" altLang="en-US" sz="1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个关键词</a:t>
              </a:r>
              <a:endPara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171450" indent="-171450">
                <a:buFont typeface="Wingdings" pitchFamily="2" charset="2"/>
                <a:buChar char="Ø"/>
              </a:pPr>
              <a:r>
                <a:rPr lang="en-US" altLang="zh-CN" sz="1100" b="1" dirty="0" err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deleteWord</a:t>
              </a:r>
              <a:r>
                <a:rPr lang="zh-CN" altLang="en-US" sz="11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删除接口：</a:t>
              </a:r>
              <a:endParaRPr lang="en-US" altLang="zh-CN" sz="11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一次最大支持删除</a:t>
              </a:r>
              <a:r>
                <a:rPr lang="zh-CN" altLang="en-US" sz="1000" b="1" dirty="0">
                  <a:solidFill>
                    <a:srgbClr val="33CC6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10000</a:t>
              </a:r>
              <a:r>
                <a:rPr lang="zh-CN" altLang="en-US" sz="1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个关键词</a:t>
              </a:r>
              <a:endPara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文本框 29">
            <a:extLst>
              <a:ext uri="{FF2B5EF4-FFF2-40B4-BE49-F238E27FC236}">
                <a16:creationId xmlns:a16="http://schemas.microsoft.com/office/drawing/2014/main" id="{D54D43AD-0FA4-8244-A77F-A1EBE7ACB48A}"/>
              </a:ext>
            </a:extLst>
          </p:cNvPr>
          <p:cNvSpPr txBox="1"/>
          <p:nvPr/>
        </p:nvSpPr>
        <p:spPr>
          <a:xfrm>
            <a:off x="251520" y="4427881"/>
            <a:ext cx="2470548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en-US" altLang="zh-CN" sz="1100" b="1" spc="500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API</a:t>
            </a:r>
            <a:r>
              <a:rPr kumimoji="1" lang="zh-CN" altLang="en-US" sz="1100" b="1" spc="500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接口主要分为四类</a:t>
            </a:r>
            <a:r>
              <a:rPr kumimoji="1" lang="zh-CN" altLang="en-US" sz="1100" spc="500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  <a:endParaRPr kumimoji="1" lang="en-US" altLang="zh-CN" sz="1100" spc="500" dirty="0">
              <a:solidFill>
                <a:prstClr val="white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kumimoji="1" lang="en-US" altLang="zh-CN" sz="1100" spc="500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get</a:t>
            </a:r>
            <a:r>
              <a:rPr kumimoji="1" lang="zh-CN" altLang="en-US" sz="1100" spc="500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查询相关</a:t>
            </a:r>
            <a:endParaRPr kumimoji="1" lang="en-US" altLang="zh-CN" sz="1100" spc="500" dirty="0">
              <a:solidFill>
                <a:prstClr val="white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kumimoji="1" lang="en-US" altLang="zh-CN" sz="1100" spc="500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add</a:t>
            </a:r>
            <a:r>
              <a:rPr kumimoji="1" lang="zh-CN" altLang="en-US" sz="1100" spc="500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新增相关</a:t>
            </a:r>
            <a:endParaRPr kumimoji="1" lang="en-US" altLang="zh-CN" sz="1100" spc="500" dirty="0">
              <a:solidFill>
                <a:prstClr val="white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548BCBAD-5876-0142-B5E4-E4CF1AD9D5AA}"/>
              </a:ext>
            </a:extLst>
          </p:cNvPr>
          <p:cNvSpPr/>
          <p:nvPr/>
        </p:nvSpPr>
        <p:spPr>
          <a:xfrm>
            <a:off x="1849934" y="4597158"/>
            <a:ext cx="247054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kumimoji="1" lang="en-US" altLang="zh-CN" sz="1100" spc="500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update</a:t>
            </a:r>
            <a:r>
              <a:rPr kumimoji="1" lang="zh-CN" altLang="en-US" sz="1100" spc="500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更新相关</a:t>
            </a:r>
            <a:endParaRPr kumimoji="1" lang="en-US" altLang="zh-CN" sz="1100" spc="500" dirty="0">
              <a:solidFill>
                <a:prstClr val="white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kumimoji="1" lang="en-US" altLang="zh-CN" sz="1100" spc="500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delete</a:t>
            </a:r>
            <a:r>
              <a:rPr kumimoji="1" lang="zh-CN" altLang="en-US" sz="1100" spc="500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删除相关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D9614BD4-7755-C448-92BC-ADC7DF8CD971}"/>
              </a:ext>
            </a:extLst>
          </p:cNvPr>
          <p:cNvSpPr/>
          <p:nvPr/>
        </p:nvSpPr>
        <p:spPr>
          <a:xfrm>
            <a:off x="5930636" y="738952"/>
            <a:ext cx="160332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b="1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接口</a:t>
            </a:r>
            <a:r>
              <a:rPr lang="zh-CN" altLang="zh-CN" sz="1200" b="1" spc="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请求示例 </a:t>
            </a:r>
            <a:endParaRPr lang="zh-CN" altLang="en-US" sz="1200" b="1" spc="50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5" name="直线连接符 34">
            <a:extLst>
              <a:ext uri="{FF2B5EF4-FFF2-40B4-BE49-F238E27FC236}">
                <a16:creationId xmlns:a16="http://schemas.microsoft.com/office/drawing/2014/main" id="{1A4FBC66-AED2-5D4B-A114-9131F77DAD59}"/>
              </a:ext>
            </a:extLst>
          </p:cNvPr>
          <p:cNvCxnSpPr/>
          <p:nvPr/>
        </p:nvCxnSpPr>
        <p:spPr>
          <a:xfrm>
            <a:off x="4788024" y="699542"/>
            <a:ext cx="0" cy="4392488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矩形 35">
            <a:extLst>
              <a:ext uri="{FF2B5EF4-FFF2-40B4-BE49-F238E27FC236}">
                <a16:creationId xmlns:a16="http://schemas.microsoft.com/office/drawing/2014/main" id="{CE658723-3270-5148-995F-427997460719}"/>
              </a:ext>
            </a:extLst>
          </p:cNvPr>
          <p:cNvSpPr/>
          <p:nvPr/>
        </p:nvSpPr>
        <p:spPr>
          <a:xfrm>
            <a:off x="5086020" y="1101014"/>
            <a:ext cx="3292557" cy="3139321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9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{</a:t>
            </a:r>
            <a:endParaRPr lang="zh-CN" altLang="zh-CN" sz="9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en-US" altLang="zh-CN" sz="9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"header":{</a:t>
            </a:r>
            <a:endParaRPr lang="zh-CN" altLang="zh-CN" sz="9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en-US" altLang="zh-CN" sz="9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"username":"</a:t>
            </a:r>
            <a:r>
              <a:rPr lang="en-US" altLang="zh-CN" sz="900" dirty="0" err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your_username</a:t>
            </a:r>
            <a:r>
              <a:rPr lang="en-US" altLang="zh-CN" sz="9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",</a:t>
            </a:r>
            <a:r>
              <a:rPr lang="en-US" altLang="zh-CN" dirty="0"/>
              <a:t> </a:t>
            </a:r>
            <a:r>
              <a:rPr lang="en-US" altLang="zh-CN" sz="9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// </a:t>
            </a:r>
            <a:r>
              <a:rPr lang="zh-CN" altLang="zh-CN" sz="9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凤巢账户用户名） </a:t>
            </a:r>
          </a:p>
          <a:p>
            <a:r>
              <a:rPr lang="en-US" altLang="zh-CN" sz="9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"password":"</a:t>
            </a:r>
            <a:r>
              <a:rPr lang="en-US" altLang="zh-CN" sz="900" dirty="0" err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your_password</a:t>
            </a:r>
            <a:r>
              <a:rPr lang="en-US" altLang="zh-CN" sz="9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",</a:t>
            </a:r>
            <a:r>
              <a:rPr lang="en-US" altLang="zh-CN" dirty="0"/>
              <a:t> </a:t>
            </a:r>
            <a:r>
              <a:rPr lang="en-US" altLang="zh-CN" sz="9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// </a:t>
            </a:r>
            <a:r>
              <a:rPr lang="zh-CN" altLang="zh-CN" sz="9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凤巢账户密</a:t>
            </a:r>
          </a:p>
          <a:p>
            <a:r>
              <a:rPr lang="en-US" altLang="zh-CN" sz="9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"token":"</a:t>
            </a:r>
            <a:r>
              <a:rPr lang="en-US" altLang="zh-CN" sz="900" dirty="0" err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your_token</a:t>
            </a:r>
            <a:r>
              <a:rPr lang="en-US" altLang="zh-CN" sz="9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",</a:t>
            </a:r>
            <a:endParaRPr lang="zh-CN" altLang="zh-CN" sz="9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en-US" altLang="zh-CN" sz="9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},"body":{</a:t>
            </a:r>
            <a:endParaRPr lang="zh-CN" altLang="zh-CN" sz="9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en-US" altLang="zh-CN" sz="9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   "</a:t>
            </a:r>
            <a:r>
              <a:rPr lang="en-US" altLang="zh-CN" sz="900" dirty="0" err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keywordTypes</a:t>
            </a:r>
            <a:r>
              <a:rPr lang="en-US" altLang="zh-CN" sz="9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": [</a:t>
            </a:r>
            <a:endParaRPr lang="zh-CN" altLang="zh-CN" sz="9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en-US" altLang="zh-CN" sz="9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       {</a:t>
            </a:r>
            <a:endParaRPr lang="zh-CN" altLang="zh-CN" sz="9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en-US" altLang="zh-CN" sz="9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           "keyword": "keyword",</a:t>
            </a:r>
            <a:endParaRPr lang="zh-CN" altLang="zh-CN" sz="9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en-US" altLang="zh-CN" sz="9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           "</a:t>
            </a:r>
            <a:r>
              <a:rPr lang="en-US" altLang="zh-CN" sz="900" dirty="0" err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adgroupId</a:t>
            </a:r>
            <a:r>
              <a:rPr lang="en-US" altLang="zh-CN" sz="9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": </a:t>
            </a:r>
            <a:r>
              <a:rPr lang="en-US" altLang="zh-CN" sz="900" dirty="0" err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your_adgroup_id</a:t>
            </a:r>
            <a:r>
              <a:rPr lang="en-US" altLang="zh-CN" sz="9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,</a:t>
            </a:r>
            <a:endParaRPr lang="zh-CN" altLang="zh-CN" sz="9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en-US" altLang="zh-CN" sz="9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           "</a:t>
            </a:r>
            <a:r>
              <a:rPr lang="en-US" altLang="zh-CN" sz="900" dirty="0" err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matchType</a:t>
            </a:r>
            <a:r>
              <a:rPr lang="en-US" altLang="zh-CN" sz="9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": 2,</a:t>
            </a:r>
            <a:endParaRPr lang="zh-CN" altLang="zh-CN" sz="9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en-US" altLang="zh-CN" sz="9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           "price": 5.0,</a:t>
            </a:r>
            <a:endParaRPr lang="zh-CN" altLang="zh-CN" sz="9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en-US" altLang="zh-CN" sz="9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"</a:t>
            </a:r>
            <a:r>
              <a:rPr lang="en-US" altLang="zh-CN" sz="900" dirty="0" err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pcDestinationUrl</a:t>
            </a:r>
            <a:r>
              <a:rPr lang="en-US" altLang="zh-CN" sz="9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": "</a:t>
            </a:r>
            <a:r>
              <a:rPr lang="en-US" altLang="zh-CN" sz="900" dirty="0" err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www.your_website.com</a:t>
            </a:r>
            <a:r>
              <a:rPr lang="en-US" altLang="zh-CN" sz="9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/***",</a:t>
            </a:r>
            <a:endParaRPr lang="zh-CN" altLang="zh-CN" sz="9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en-US" altLang="zh-CN" sz="9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           "</a:t>
            </a:r>
            <a:r>
              <a:rPr lang="en-US" altLang="zh-CN" sz="900" dirty="0" err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mobileDestinationUrl</a:t>
            </a:r>
            <a:r>
              <a:rPr lang="en-US" altLang="zh-CN" sz="9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": "</a:t>
            </a:r>
            <a:r>
              <a:rPr lang="en-US" altLang="zh-CN" sz="900" dirty="0" err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www.your_website.com</a:t>
            </a:r>
            <a:r>
              <a:rPr lang="en-US" altLang="zh-CN" sz="9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/***",</a:t>
            </a:r>
            <a:endParaRPr lang="zh-CN" altLang="zh-CN" sz="9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en-US" altLang="zh-CN" sz="9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}</a:t>
            </a:r>
            <a:endParaRPr lang="zh-CN" altLang="zh-CN" sz="9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en-US" altLang="zh-CN" sz="9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   ]</a:t>
            </a:r>
            <a:endParaRPr lang="zh-CN" altLang="zh-CN" sz="9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en-US" altLang="zh-CN" sz="9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}</a:t>
            </a:r>
            <a:endParaRPr lang="zh-CN" altLang="zh-CN" sz="9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en-US" altLang="zh-CN" sz="9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}</a:t>
            </a:r>
          </a:p>
          <a:p>
            <a:endParaRPr lang="zh-CN" altLang="zh-CN" sz="9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22016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273E74CB-612A-4A4F-8747-33A85488FA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512" y="-20538"/>
            <a:ext cx="9289032" cy="5164038"/>
          </a:xfrm>
          <a:prstGeom prst="rect">
            <a:avLst/>
          </a:prstGeom>
        </p:spPr>
      </p:pic>
      <p:sp>
        <p:nvSpPr>
          <p:cNvPr id="6" name="TextBox 17"/>
          <p:cNvSpPr txBox="1"/>
          <p:nvPr/>
        </p:nvSpPr>
        <p:spPr>
          <a:xfrm>
            <a:off x="7082299" y="2033141"/>
            <a:ext cx="1954197" cy="1077218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spc="200" dirty="0">
                <a:solidFill>
                  <a:prstClr val="white"/>
                </a:solidFill>
                <a:latin typeface="+mj-ea"/>
                <a:ea typeface="+mj-ea"/>
              </a:rPr>
              <a:t>搜索推广</a:t>
            </a:r>
            <a:endParaRPr lang="en-US" altLang="zh-CN" sz="3200" b="1" spc="200" dirty="0">
              <a:solidFill>
                <a:prstClr val="white"/>
              </a:solidFill>
              <a:latin typeface="+mj-ea"/>
              <a:ea typeface="+mj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 spc="200" dirty="0">
                <a:solidFill>
                  <a:prstClr val="white"/>
                </a:solidFill>
                <a:latin typeface="+mj-ea"/>
                <a:ea typeface="+mj-ea"/>
              </a:rPr>
              <a:t>——API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7583782-7622-2A44-B7BF-C6DCD9D52E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76256" cy="514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0688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EC855290-C5B5-4744-A82B-4D5FFEA3D8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512" y="-20538"/>
            <a:ext cx="9289032" cy="5164038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15B15DE3-048B-6741-AB87-44F9864A2AE6}"/>
              </a:ext>
            </a:extLst>
          </p:cNvPr>
          <p:cNvSpPr txBox="1"/>
          <p:nvPr/>
        </p:nvSpPr>
        <p:spPr>
          <a:xfrm>
            <a:off x="3779587" y="1641277"/>
            <a:ext cx="1584824" cy="1429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75798"/>
            <a:r>
              <a:rPr lang="en-US" altLang="zh-CN" sz="869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869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93701DC-91B4-4643-B436-93B7B729BA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5430" y="2787773"/>
            <a:ext cx="1113137" cy="56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43186" tIns="21593" rIns="43186" bIns="21593">
            <a:spAutoFit/>
          </a:bodyPr>
          <a:lstStyle/>
          <a:p>
            <a:pPr lvl="0" hangingPunct="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zh-CN" altLang="en-US" sz="20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TSong" charset="-122"/>
                <a:sym typeface="等线"/>
              </a:rPr>
              <a:t>问题反馈</a:t>
            </a:r>
          </a:p>
        </p:txBody>
      </p:sp>
    </p:spTree>
    <p:extLst>
      <p:ext uri="{BB962C8B-B14F-4D97-AF65-F5344CB8AC3E}">
        <p14:creationId xmlns:p14="http://schemas.microsoft.com/office/powerpoint/2010/main" val="39083904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图片 127">
            <a:extLst>
              <a:ext uri="{FF2B5EF4-FFF2-40B4-BE49-F238E27FC236}">
                <a16:creationId xmlns:a16="http://schemas.microsoft.com/office/drawing/2014/main" id="{8D53060F-4E46-8C4F-939C-320C8C9C2A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512" y="-20538"/>
            <a:ext cx="9289032" cy="5164038"/>
          </a:xfrm>
          <a:prstGeom prst="rect">
            <a:avLst/>
          </a:prstGeom>
        </p:spPr>
      </p:pic>
      <p:sp>
        <p:nvSpPr>
          <p:cNvPr id="112" name="矩形 111">
            <a:extLst>
              <a:ext uri="{FF2B5EF4-FFF2-40B4-BE49-F238E27FC236}">
                <a16:creationId xmlns:a16="http://schemas.microsoft.com/office/drawing/2014/main" id="{06601B95-CB2B-C54D-97DD-DEC66FD7923A}"/>
              </a:ext>
            </a:extLst>
          </p:cNvPr>
          <p:cNvSpPr/>
          <p:nvPr/>
        </p:nvSpPr>
        <p:spPr>
          <a:xfrm>
            <a:off x="4058674" y="1558920"/>
            <a:ext cx="4889294" cy="2840759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6" name="直接连接符 128">
            <a:extLst>
              <a:ext uri="{FF2B5EF4-FFF2-40B4-BE49-F238E27FC236}">
                <a16:creationId xmlns:a16="http://schemas.microsoft.com/office/drawing/2014/main" id="{2D8201D2-C7DF-4545-9B45-42BECBB1C203}"/>
              </a:ext>
            </a:extLst>
          </p:cNvPr>
          <p:cNvCxnSpPr>
            <a:cxnSpLocks/>
          </p:cNvCxnSpPr>
          <p:nvPr/>
        </p:nvCxnSpPr>
        <p:spPr>
          <a:xfrm>
            <a:off x="4150664" y="2787774"/>
            <a:ext cx="4801145" cy="0"/>
          </a:xfrm>
          <a:prstGeom prst="line">
            <a:avLst/>
          </a:prstGeom>
          <a:ln>
            <a:solidFill>
              <a:srgbClr val="FFFFFF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矩形 116">
            <a:extLst>
              <a:ext uri="{FF2B5EF4-FFF2-40B4-BE49-F238E27FC236}">
                <a16:creationId xmlns:a16="http://schemas.microsoft.com/office/drawing/2014/main" id="{17F8C0FD-8D73-9E4A-8260-D518C0079EA4}"/>
              </a:ext>
            </a:extLst>
          </p:cNvPr>
          <p:cNvSpPr/>
          <p:nvPr/>
        </p:nvSpPr>
        <p:spPr>
          <a:xfrm>
            <a:off x="4106981" y="1776222"/>
            <a:ext cx="28855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官方网址：</a:t>
            </a:r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http://dev2.baidu.com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9" name="矩形 118">
            <a:extLst>
              <a:ext uri="{FF2B5EF4-FFF2-40B4-BE49-F238E27FC236}">
                <a16:creationId xmlns:a16="http://schemas.microsoft.com/office/drawing/2014/main" id="{0CE76E1D-98A4-CA42-B472-BC2070D68809}"/>
              </a:ext>
            </a:extLst>
          </p:cNvPr>
          <p:cNvSpPr/>
          <p:nvPr/>
        </p:nvSpPr>
        <p:spPr>
          <a:xfrm>
            <a:off x="4106981" y="2931741"/>
            <a:ext cx="48768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V4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开发文档：</a:t>
            </a:r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http://dev2.baidu.com/newdev2/dist/index.html#/content/?pageType=1&amp;productlineId=3&amp;nodeId=128&amp;pageId=37&amp;url=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6" name="矩形 125">
            <a:extLst>
              <a:ext uri="{FF2B5EF4-FFF2-40B4-BE49-F238E27FC236}">
                <a16:creationId xmlns:a16="http://schemas.microsoft.com/office/drawing/2014/main" id="{B8B32DA8-B536-AC40-B300-6BACDE308930}"/>
              </a:ext>
            </a:extLst>
          </p:cNvPr>
          <p:cNvSpPr/>
          <p:nvPr/>
        </p:nvSpPr>
        <p:spPr>
          <a:xfrm>
            <a:off x="-36511" y="-20539"/>
            <a:ext cx="144015" cy="5040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7" name="TextBox 20">
            <a:extLst>
              <a:ext uri="{FF2B5EF4-FFF2-40B4-BE49-F238E27FC236}">
                <a16:creationId xmlns:a16="http://schemas.microsoft.com/office/drawing/2014/main" id="{44B8E92D-DF7F-B142-8D01-C9A2D37A7493}"/>
              </a:ext>
            </a:extLst>
          </p:cNvPr>
          <p:cNvSpPr txBox="1"/>
          <p:nvPr/>
        </p:nvSpPr>
        <p:spPr>
          <a:xfrm>
            <a:off x="107504" y="19609"/>
            <a:ext cx="57459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cap="all" spc="378" dirty="0">
                <a:solidFill>
                  <a:schemeClr val="bg1"/>
                </a:solidFill>
                <a:latin typeface="Microsoft YaHei" charset="-122"/>
                <a:ea typeface="Microsoft YaHei" charset="-122"/>
              </a:rPr>
              <a:t>问题反馈</a:t>
            </a:r>
          </a:p>
        </p:txBody>
      </p:sp>
      <p:sp>
        <p:nvSpPr>
          <p:cNvPr id="129" name="Freeform 11">
            <a:extLst>
              <a:ext uri="{FF2B5EF4-FFF2-40B4-BE49-F238E27FC236}">
                <a16:creationId xmlns:a16="http://schemas.microsoft.com/office/drawing/2014/main" id="{3185A611-0CA5-2343-8754-23326F2FD27D}"/>
              </a:ext>
            </a:extLst>
          </p:cNvPr>
          <p:cNvSpPr>
            <a:spLocks/>
          </p:cNvSpPr>
          <p:nvPr/>
        </p:nvSpPr>
        <p:spPr bwMode="auto">
          <a:xfrm>
            <a:off x="347092" y="-20539"/>
            <a:ext cx="4080892" cy="5124252"/>
          </a:xfrm>
          <a:custGeom>
            <a:avLst/>
            <a:gdLst>
              <a:gd name="T0" fmla="*/ 1998 w 4661"/>
              <a:gd name="T1" fmla="*/ 0 h 5613"/>
              <a:gd name="T2" fmla="*/ 4661 w 4661"/>
              <a:gd name="T3" fmla="*/ 0 h 5613"/>
              <a:gd name="T4" fmla="*/ 2660 w 4661"/>
              <a:gd name="T5" fmla="*/ 5613 h 5613"/>
              <a:gd name="T6" fmla="*/ 0 w 4661"/>
              <a:gd name="T7" fmla="*/ 5613 h 5613"/>
              <a:gd name="T8" fmla="*/ 1998 w 4661"/>
              <a:gd name="T9" fmla="*/ 0 h 5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61" h="5613">
                <a:moveTo>
                  <a:pt x="1998" y="0"/>
                </a:moveTo>
                <a:lnTo>
                  <a:pt x="4661" y="0"/>
                </a:lnTo>
                <a:lnTo>
                  <a:pt x="2660" y="5613"/>
                </a:lnTo>
                <a:lnTo>
                  <a:pt x="0" y="5613"/>
                </a:lnTo>
                <a:lnTo>
                  <a:pt x="1998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/>
        </p:spPr>
        <p:txBody>
          <a:bodyPr vert="horz" wrap="square" lIns="45299" tIns="22650" rIns="45299" bIns="2265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623359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604D4D8-E905-F74C-8EA2-39334974A8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279"/>
            <a:ext cx="9144000" cy="5158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8009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D3EAB90D-028A-4C49-B89A-0B0617FF57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4454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33E7510-8BA7-2C46-AECA-17287C4CDA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1217"/>
            <a:ext cx="9144000" cy="5185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9727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AAA2D63-6475-134D-864E-E45E579FDC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686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0">
            <a:extLst>
              <a:ext uri="{FF2B5EF4-FFF2-40B4-BE49-F238E27FC236}">
                <a16:creationId xmlns:a16="http://schemas.microsoft.com/office/drawing/2014/main" id="{CF7604C2-21A3-4949-8B51-FA8C42EEFF6E}"/>
              </a:ext>
            </a:extLst>
          </p:cNvPr>
          <p:cNvSpPr txBox="1"/>
          <p:nvPr/>
        </p:nvSpPr>
        <p:spPr>
          <a:xfrm>
            <a:off x="107504" y="19609"/>
            <a:ext cx="57459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cap="all" spc="378" dirty="0">
                <a:solidFill>
                  <a:schemeClr val="bg1"/>
                </a:solidFill>
                <a:latin typeface="Microsoft YaHei" charset="-122"/>
                <a:ea typeface="Microsoft YaHei" charset="-122"/>
              </a:rPr>
              <a:t>问题反馈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217C02E-81FC-6944-955A-D698CD44501E}"/>
              </a:ext>
            </a:extLst>
          </p:cNvPr>
          <p:cNvSpPr/>
          <p:nvPr/>
        </p:nvSpPr>
        <p:spPr>
          <a:xfrm>
            <a:off x="-36511" y="-20539"/>
            <a:ext cx="144015" cy="5040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6EBCFD3-C1DA-E543-86DD-9A742CF00C7E}"/>
              </a:ext>
            </a:extLst>
          </p:cNvPr>
          <p:cNvSpPr/>
          <p:nvPr/>
        </p:nvSpPr>
        <p:spPr>
          <a:xfrm>
            <a:off x="755576" y="1059582"/>
            <a:ext cx="165618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问题反馈方式：</a:t>
            </a:r>
            <a:endParaRPr lang="en-US" altLang="zh-CN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BF1993E-4D62-9345-B9C6-14870253E65D}"/>
              </a:ext>
            </a:extLst>
          </p:cNvPr>
          <p:cNvSpPr/>
          <p:nvPr/>
        </p:nvSpPr>
        <p:spPr>
          <a:xfrm>
            <a:off x="899592" y="1419622"/>
            <a:ext cx="76328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反馈问题请提供请求接口、请求信息、返回信息、错误码、请求时间（时分秒粒度）以便于定位问题，发送到apihelp@baidu.com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B29E895-1666-0246-842F-68D61CBA3DC3}"/>
              </a:ext>
            </a:extLst>
          </p:cNvPr>
          <p:cNvSpPr txBox="1"/>
          <p:nvPr/>
        </p:nvSpPr>
        <p:spPr>
          <a:xfrm>
            <a:off x="971600" y="2266351"/>
            <a:ext cx="17107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1" lang="zh-CN" altLang="en-US" sz="1200" spc="5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问题反馈模板：</a:t>
            </a:r>
          </a:p>
        </p:txBody>
      </p:sp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A3A86156-477D-5543-A157-E47BE84363F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3824938"/>
              </p:ext>
            </p:extLst>
          </p:nvPr>
        </p:nvGraphicFramePr>
        <p:xfrm>
          <a:off x="2627784" y="2139702"/>
          <a:ext cx="9652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文档" showAsIcon="1" r:id="rId3" imgW="965200" imgH="609600" progId="Word.Document.8">
                  <p:embed/>
                </p:oleObj>
              </mc:Choice>
              <mc:Fallback>
                <p:oleObj name="文档" showAsIcon="1" r:id="rId3" imgW="965200" imgH="60960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27784" y="2139702"/>
                        <a:ext cx="965200" cy="60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直接连接符 130">
            <a:extLst>
              <a:ext uri="{FF2B5EF4-FFF2-40B4-BE49-F238E27FC236}">
                <a16:creationId xmlns:a16="http://schemas.microsoft.com/office/drawing/2014/main" id="{63524B9F-97F8-6342-A18F-8E0C8097A089}"/>
              </a:ext>
            </a:extLst>
          </p:cNvPr>
          <p:cNvCxnSpPr>
            <a:cxnSpLocks/>
          </p:cNvCxnSpPr>
          <p:nvPr/>
        </p:nvCxnSpPr>
        <p:spPr>
          <a:xfrm>
            <a:off x="755576" y="3200659"/>
            <a:ext cx="4801145" cy="0"/>
          </a:xfrm>
          <a:prstGeom prst="line">
            <a:avLst/>
          </a:prstGeom>
          <a:ln>
            <a:solidFill>
              <a:srgbClr val="FFFFFF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:a16="http://schemas.microsoft.com/office/drawing/2014/main" id="{2D4FB599-56D0-4543-964F-CFB380FA7065}"/>
              </a:ext>
            </a:extLst>
          </p:cNvPr>
          <p:cNvSpPr/>
          <p:nvPr/>
        </p:nvSpPr>
        <p:spPr>
          <a:xfrm>
            <a:off x="786440" y="3388607"/>
            <a:ext cx="34977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 API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问题反馈渠道：</a:t>
            </a:r>
            <a:endParaRPr lang="en-US" altLang="zh-CN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C0882DA-EF5D-AE48-9E5D-6BA3BBDEA1B8}"/>
              </a:ext>
            </a:extLst>
          </p:cNvPr>
          <p:cNvSpPr txBox="1"/>
          <p:nvPr/>
        </p:nvSpPr>
        <p:spPr>
          <a:xfrm>
            <a:off x="833786" y="3680165"/>
            <a:ext cx="28073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</a:t>
            </a:r>
            <a:r>
              <a: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:1453503</a:t>
            </a:r>
          </a:p>
          <a:p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邮件组：</a:t>
            </a:r>
            <a:r>
              <a: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apihelp@baidu.com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331918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D59AA541-96CA-0A43-AFB6-C6549B7D3B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512" y="-20538"/>
            <a:ext cx="9289032" cy="5164038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0F12C9C0-8AFC-464B-844B-1E422B7711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6512" y="1766846"/>
            <a:ext cx="9289032" cy="1609808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088A4EAD-367B-2A47-A058-4FB1232F8B11}"/>
              </a:ext>
            </a:extLst>
          </p:cNvPr>
          <p:cNvSpPr/>
          <p:nvPr/>
        </p:nvSpPr>
        <p:spPr>
          <a:xfrm>
            <a:off x="2711491" y="2139702"/>
            <a:ext cx="379302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b="1" dirty="0">
                <a:solidFill>
                  <a:srgbClr val="FFFFFF"/>
                </a:solidFill>
                <a:latin typeface="微软雅黑"/>
              </a:rPr>
              <a:t>THANKS!</a:t>
            </a:r>
            <a:endParaRPr lang="zh-CN" altLang="en-US" sz="6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77622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eaLnBrk="1" fontAlgn="auto" hangingPunct="1">
          <a:spcBef>
            <a:spcPts val="0"/>
          </a:spcBef>
          <a:spcAft>
            <a:spcPts val="0"/>
          </a:spcAft>
          <a:defRPr sz="1600" b="1" spc="500" dirty="0">
            <a:solidFill>
              <a:prstClr val="white"/>
            </a:solidFill>
            <a:latin typeface="微软雅黑" pitchFamily="34" charset="-122"/>
            <a:ea typeface="微软雅黑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A000120150407A26KPBG</Template>
  <TotalTime>8753</TotalTime>
  <Words>3040</Words>
  <Application>Microsoft Macintosh PowerPoint</Application>
  <PresentationFormat>全屏显示(16:9)</PresentationFormat>
  <Paragraphs>375</Paragraphs>
  <Slides>36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47" baseType="lpstr">
      <vt:lpstr>Microsoft YaHei</vt:lpstr>
      <vt:lpstr>Microsoft YaHei</vt:lpstr>
      <vt:lpstr>系统字体</vt:lpstr>
      <vt:lpstr>Microsoft YaHei Light</vt:lpstr>
      <vt:lpstr>PingFang SC</vt:lpstr>
      <vt:lpstr>Arial</vt:lpstr>
      <vt:lpstr>Calibri</vt:lpstr>
      <vt:lpstr>helvetica neue</vt:lpstr>
      <vt:lpstr>Wingdings</vt:lpstr>
      <vt:lpstr>1_Office 主题​​</vt:lpstr>
      <vt:lpstr>文档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深蓝创意PPT模板</dc:title>
  <dc:creator>百度软件管理</dc:creator>
  <cp:keywords>百度软件管理，为您精挑细选，悉心推荐。</cp:keywords>
  <dc:description>百度软件管理，为您精挑细选，悉心推荐。</dc:description>
  <cp:lastModifiedBy>Microsoft Office User</cp:lastModifiedBy>
  <cp:revision>287</cp:revision>
  <dcterms:created xsi:type="dcterms:W3CDTF">2013-12-26T08:45:41Z</dcterms:created>
  <dcterms:modified xsi:type="dcterms:W3CDTF">2019-05-24T07:42:52Z</dcterms:modified>
  <cp:category>PowerPoint 模板</cp:category>
</cp:coreProperties>
</file>