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mp3" ContentType="audio/unknown"/>
  <Default Extension="MP4" ContentType="video/unknown"/>
  <Default Extension="jpeg" ContentType="image/jpeg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85" r:id="rId2"/>
    <p:sldId id="325" r:id="rId3"/>
    <p:sldId id="326" r:id="rId4"/>
    <p:sldId id="327" r:id="rId5"/>
    <p:sldId id="328" r:id="rId6"/>
    <p:sldId id="304" r:id="rId7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用户" initials="MO用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7AFF"/>
    <a:srgbClr val="4B9CFF"/>
    <a:srgbClr val="404040"/>
    <a:srgbClr val="E0203B"/>
    <a:srgbClr val="1E4784"/>
    <a:srgbClr val="7F7F7F"/>
    <a:srgbClr val="313D4E"/>
    <a:srgbClr val="323E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主题样式 2 - 强调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43"/>
    <p:restoredTop sz="92553" autoAdjust="0"/>
  </p:normalViewPr>
  <p:slideViewPr>
    <p:cSldViewPr snapToGrid="0" showGuides="1">
      <p:cViewPr varScale="1">
        <p:scale>
          <a:sx n="75" d="100"/>
          <a:sy n="75" d="100"/>
        </p:scale>
        <p:origin x="-144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commentAuthors" Target="commentAuthors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interSettings" Target="printerSettings/printerSettings1.bin"/><Relationship Id="rId10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24037;&#20316;\111&#23458;&#25143;\IT&#34892;&#19994;\vivo\2019&#24180;\2019&#24180;3&#26376;&#26032;&#26426;\&#32467;&#26696;\&#23459;&#21457;max\&#20869;&#37096;&#24191;&#21578;_2019-03-05_2019-03-07_&#32479;&#35745;&#25253;&#21578;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/>
              <a:t>分区域点击占比</a:t>
            </a:r>
          </a:p>
        </c:rich>
      </c:tx>
      <c:layout>
        <c:manualLayout>
          <c:xMode val="edge"/>
          <c:yMode val="edge"/>
          <c:x val="0.309713082025946"/>
          <c:y val="0.0476059208489646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0469337815647"/>
          <c:y val="0.222668875847583"/>
          <c:w val="0.523219816272966"/>
          <c:h val="0.497681733147367"/>
        </c:manualLayout>
      </c:layout>
      <c:pieChart>
        <c:varyColors val="1"/>
        <c:ser>
          <c:idx val="0"/>
          <c:order val="0"/>
          <c:tx>
            <c:strRef>
              <c:f>数据分析2!$C$1</c:f>
              <c:strCache>
                <c:ptCount val="1"/>
                <c:pt idx="0">
                  <c:v>点击分布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3A3-9943-B943-755186EB4A0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3A3-9943-B943-755186EB4A0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3A3-9943-B943-755186EB4A0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3A3-9943-B943-755186EB4A0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03A3-9943-B943-755186EB4A06}"/>
              </c:ext>
            </c:extLst>
          </c:dPt>
          <c:dLbls>
            <c:dLbl>
              <c:idx val="4"/>
              <c:layout>
                <c:manualLayout>
                  <c:x val="-0.0154720034995626"/>
                  <c:y val="0.02173882288715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3A3-9943-B943-755186EB4A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数据分析2!$A$2:$A$6</c:f>
              <c:strCache>
                <c:ptCount val="5"/>
                <c:pt idx="0">
                  <c:v>品专部分</c:v>
                </c:pt>
                <c:pt idx="1">
                  <c:v>宣发banner部分</c:v>
                </c:pt>
                <c:pt idx="2">
                  <c:v>大咖专栏</c:v>
                </c:pt>
                <c:pt idx="3">
                  <c:v>焦点资讯</c:v>
                </c:pt>
                <c:pt idx="4">
                  <c:v>网民投票</c:v>
                </c:pt>
              </c:strCache>
            </c:strRef>
          </c:cat>
          <c:val>
            <c:numRef>
              <c:f>数据分析2!$C$2:$C$6</c:f>
              <c:numCache>
                <c:formatCode>0.0%</c:formatCode>
                <c:ptCount val="5"/>
                <c:pt idx="0">
                  <c:v>0.419913036344245</c:v>
                </c:pt>
                <c:pt idx="1">
                  <c:v>0.343818196734761</c:v>
                </c:pt>
                <c:pt idx="2">
                  <c:v>0.0958930182951842</c:v>
                </c:pt>
                <c:pt idx="3">
                  <c:v>0.0887488719337107</c:v>
                </c:pt>
                <c:pt idx="4">
                  <c:v>0.0516268766920994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03A3-9943-B943-755186EB4A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89855506170736"/>
          <c:y val="0.353183783657831"/>
          <c:w val="0.290480488991627"/>
          <c:h val="0.3209633487898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4B9C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bg1"/>
          </a:solidFill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3013EF-AA46-41D5-93C2-36F7A5EF5D89}" type="datetimeFigureOut">
              <a:rPr lang="zh-CN" altLang="en-US" smtClean="0"/>
              <a:t>19/3/13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104242-42E4-462F-B9A6-468AC33D61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4361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04242-42E4-462F-B9A6-468AC33D61A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40208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04242-42E4-462F-B9A6-468AC33D61A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802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9"/>
          <a:stretch/>
        </p:blipFill>
        <p:spPr>
          <a:xfrm>
            <a:off x="4419600" y="940460"/>
            <a:ext cx="7772400" cy="591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556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88415"/>
            <a:ext cx="4463844" cy="666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606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57925"/>
            <a:ext cx="6096000" cy="555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340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5810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1"/>
          </p:nvPr>
        </p:nvSpPr>
        <p:spPr>
          <a:xfrm>
            <a:off x="1600201" y="2085976"/>
            <a:ext cx="3971925" cy="2162175"/>
          </a:xfrm>
          <a:custGeom>
            <a:avLst/>
            <a:gdLst>
              <a:gd name="connsiteX0" fmla="*/ 0 w 3971925"/>
              <a:gd name="connsiteY0" fmla="*/ 0 h 2162175"/>
              <a:gd name="connsiteX1" fmla="*/ 3971925 w 3971925"/>
              <a:gd name="connsiteY1" fmla="*/ 0 h 2162175"/>
              <a:gd name="connsiteX2" fmla="*/ 3971925 w 3971925"/>
              <a:gd name="connsiteY2" fmla="*/ 2162175 h 2162175"/>
              <a:gd name="connsiteX3" fmla="*/ 0 w 3971925"/>
              <a:gd name="connsiteY3" fmla="*/ 2162175 h 2162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1925" h="2162175">
                <a:moveTo>
                  <a:pt x="0" y="0"/>
                </a:moveTo>
                <a:lnTo>
                  <a:pt x="3971925" y="0"/>
                </a:lnTo>
                <a:lnTo>
                  <a:pt x="3971925" y="2162175"/>
                </a:lnTo>
                <a:lnTo>
                  <a:pt x="0" y="21621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7BEC6-7C2B-4B03-B4DD-37A8D3CA46A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668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1698623" y="2746373"/>
            <a:ext cx="2187580" cy="2187580"/>
          </a:xfrm>
          <a:custGeom>
            <a:avLst/>
            <a:gdLst>
              <a:gd name="connsiteX0" fmla="*/ 1093790 w 2187580"/>
              <a:gd name="connsiteY0" fmla="*/ 0 h 2187580"/>
              <a:gd name="connsiteX1" fmla="*/ 2187580 w 2187580"/>
              <a:gd name="connsiteY1" fmla="*/ 1093790 h 2187580"/>
              <a:gd name="connsiteX2" fmla="*/ 1093790 w 2187580"/>
              <a:gd name="connsiteY2" fmla="*/ 2187580 h 2187580"/>
              <a:gd name="connsiteX3" fmla="*/ 0 w 2187580"/>
              <a:gd name="connsiteY3" fmla="*/ 1093790 h 2187580"/>
              <a:gd name="connsiteX4" fmla="*/ 1093790 w 2187580"/>
              <a:gd name="connsiteY4" fmla="*/ 0 h 2187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7580" h="2187580">
                <a:moveTo>
                  <a:pt x="1093790" y="0"/>
                </a:moveTo>
                <a:cubicBezTo>
                  <a:pt x="1697874" y="0"/>
                  <a:pt x="2187580" y="489706"/>
                  <a:pt x="2187580" y="1093790"/>
                </a:cubicBezTo>
                <a:cubicBezTo>
                  <a:pt x="2187580" y="1697874"/>
                  <a:pt x="1697874" y="2187580"/>
                  <a:pt x="1093790" y="2187580"/>
                </a:cubicBezTo>
                <a:cubicBezTo>
                  <a:pt x="489706" y="2187580"/>
                  <a:pt x="0" y="1697874"/>
                  <a:pt x="0" y="1093790"/>
                </a:cubicBezTo>
                <a:cubicBezTo>
                  <a:pt x="0" y="489706"/>
                  <a:pt x="489706" y="0"/>
                  <a:pt x="109379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564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34130"/>
            <a:ext cx="1557766" cy="1418446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464241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3" r:id="rId3"/>
    <p:sldLayoutId id="2147483662" r:id="rId4"/>
    <p:sldLayoutId id="2147483665" r:id="rId5"/>
    <p:sldLayoutId id="214748367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5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3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CEF99411-4709-4D85-A7C3-945C4791A054}"/>
              </a:ext>
            </a:extLst>
          </p:cNvPr>
          <p:cNvSpPr txBox="1"/>
          <p:nvPr/>
        </p:nvSpPr>
        <p:spPr>
          <a:xfrm>
            <a:off x="874713" y="2828945"/>
            <a:ext cx="6740306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iragino Sans GB W6"/>
                <a:ea typeface="Hiragino Sans GB W6"/>
                <a:cs typeface="Hiragino Sans GB W6"/>
              </a:rPr>
              <a:t>时效品专</a:t>
            </a:r>
            <a:r>
              <a:rPr lang="en-US" altLang="zh-CN" sz="4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iragino Sans GB W6"/>
                <a:ea typeface="Hiragino Sans GB W6"/>
                <a:cs typeface="Hiragino Sans GB W6"/>
              </a:rPr>
              <a:t>MAX</a:t>
            </a:r>
            <a:r>
              <a:rPr lang="zh-CN" altLang="en-US" sz="4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iragino Sans GB W6"/>
                <a:ea typeface="Hiragino Sans GB W6"/>
                <a:cs typeface="Hiragino Sans GB W6"/>
              </a:rPr>
              <a:t>产品介绍</a:t>
            </a:r>
            <a:endParaRPr lang="en-US" altLang="zh-CN" sz="4800" dirty="0">
              <a:solidFill>
                <a:schemeClr val="tx1">
                  <a:lumMod val="75000"/>
                  <a:lumOff val="25000"/>
                </a:schemeClr>
              </a:solidFill>
              <a:latin typeface="Hiragino Sans GB W6"/>
              <a:ea typeface="Hiragino Sans GB W6"/>
              <a:cs typeface="Hiragino Sans GB W6"/>
            </a:endParaRPr>
          </a:p>
        </p:txBody>
      </p:sp>
      <p:pic>
        <p:nvPicPr>
          <p:cNvPr id="18" name="William Joseph - Radioactive">
            <a:hlinkClick r:id="" action="ppaction://media"/>
            <a:extLst>
              <a:ext uri="{FF2B5EF4-FFF2-40B4-BE49-F238E27FC236}">
                <a16:creationId xmlns:a16="http://schemas.microsoft.com/office/drawing/2014/main" xmlns="" id="{74606A9D-B362-448E-BAAC-A60B438E8D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7334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363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audio>
              <p:cMediaNode vol="80000" numSld="9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E47E2364-A849-814C-87D0-39347F5134B8}"/>
              </a:ext>
            </a:extLst>
          </p:cNvPr>
          <p:cNvSpPr txBox="1"/>
          <p:nvPr/>
        </p:nvSpPr>
        <p:spPr>
          <a:xfrm>
            <a:off x="1740503" y="450599"/>
            <a:ext cx="7583717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dirty="0" smtClean="0">
                <a:latin typeface="Hiragino Sans GB W6"/>
                <a:ea typeface="Hiragino Sans GB W6"/>
                <a:cs typeface="Hiragino Sans GB W6"/>
              </a:rPr>
              <a:t>时效品专</a:t>
            </a:r>
            <a:r>
              <a:rPr lang="en-US" altLang="zh-CN" sz="2800" dirty="0" smtClean="0">
                <a:latin typeface="Hiragino Sans GB W6"/>
                <a:ea typeface="Hiragino Sans GB W6"/>
                <a:cs typeface="Hiragino Sans GB W6"/>
              </a:rPr>
              <a:t>MAX</a:t>
            </a:r>
            <a:r>
              <a:rPr lang="zh-CN" altLang="en-US" sz="2800" dirty="0" smtClean="0">
                <a:latin typeface="Hiragino Sans GB W6"/>
                <a:ea typeface="Hiragino Sans GB W6"/>
                <a:cs typeface="Hiragino Sans GB W6"/>
              </a:rPr>
              <a:t>是普通时效品专的全面升级版本</a:t>
            </a:r>
            <a:endParaRPr lang="zh-CN" altLang="en-US" sz="2800" dirty="0">
              <a:latin typeface="Hiragino Sans GB W6"/>
              <a:ea typeface="Hiragino Sans GB W6"/>
              <a:cs typeface="Hiragino Sans GB W6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61067" y="1032934"/>
            <a:ext cx="93025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600" dirty="0" smtClean="0">
                <a:latin typeface="Hiragino Sans GB W3"/>
                <a:ea typeface="Hiragino Sans GB W3"/>
                <a:cs typeface="Hiragino Sans GB W3"/>
              </a:rPr>
              <a:t>时效品专</a:t>
            </a:r>
            <a:r>
              <a:rPr kumimoji="1" lang="en-US" altLang="zh-CN" sz="1600" dirty="0" smtClean="0">
                <a:latin typeface="Hiragino Sans GB W3"/>
                <a:ea typeface="Hiragino Sans GB W3"/>
                <a:cs typeface="Hiragino Sans GB W3"/>
              </a:rPr>
              <a:t>MAX</a:t>
            </a:r>
            <a:r>
              <a:rPr kumimoji="1" lang="zh-CN" altLang="en-US" sz="1600" dirty="0" smtClean="0">
                <a:latin typeface="Hiragino Sans GB W3"/>
                <a:ea typeface="Hiragino Sans GB W3"/>
                <a:cs typeface="Hiragino Sans GB W3"/>
              </a:rPr>
              <a:t>在普通时效品专基础上，提供</a:t>
            </a:r>
            <a:r>
              <a:rPr kumimoji="1" lang="en-US" altLang="zh-CN" sz="1600" dirty="0" smtClean="0">
                <a:latin typeface="Hiragino Sans GB W3"/>
                <a:ea typeface="Hiragino Sans GB W3"/>
                <a:cs typeface="Hiragino Sans GB W3"/>
              </a:rPr>
              <a:t>”</a:t>
            </a:r>
            <a:r>
              <a:rPr kumimoji="1" lang="zh-CN" altLang="en-US" sz="1600" dirty="0" smtClean="0">
                <a:latin typeface="Hiragino Sans GB W3"/>
                <a:ea typeface="Hiragino Sans GB W3"/>
                <a:cs typeface="Hiragino Sans GB W3"/>
              </a:rPr>
              <a:t>更大面积</a:t>
            </a:r>
            <a:r>
              <a:rPr kumimoji="1" lang="en-US" altLang="zh-CN" sz="1600" dirty="0" smtClean="0">
                <a:latin typeface="Hiragino Sans GB W3"/>
                <a:ea typeface="Hiragino Sans GB W3"/>
                <a:cs typeface="Hiragino Sans GB W3"/>
              </a:rPr>
              <a:t>”</a:t>
            </a:r>
            <a:r>
              <a:rPr kumimoji="1" lang="zh-CN" altLang="en-US" sz="1600" dirty="0" smtClean="0">
                <a:latin typeface="Hiragino Sans GB W3"/>
                <a:ea typeface="Hiragino Sans GB W3"/>
                <a:cs typeface="Hiragino Sans GB W3"/>
              </a:rPr>
              <a:t>、</a:t>
            </a:r>
            <a:r>
              <a:rPr kumimoji="1" lang="en-US" altLang="zh-CN" sz="1600" dirty="0" smtClean="0">
                <a:latin typeface="Hiragino Sans GB W3"/>
                <a:ea typeface="Hiragino Sans GB W3"/>
                <a:cs typeface="Hiragino Sans GB W3"/>
              </a:rPr>
              <a:t>”</a:t>
            </a:r>
            <a:r>
              <a:rPr kumimoji="1" lang="zh-CN" altLang="en-US" sz="1600" dirty="0" smtClean="0">
                <a:latin typeface="Hiragino Sans GB W3"/>
                <a:ea typeface="Hiragino Sans GB W3"/>
                <a:cs typeface="Hiragino Sans GB W3"/>
              </a:rPr>
              <a:t>更多内容</a:t>
            </a:r>
            <a:r>
              <a:rPr kumimoji="1" lang="en-US" altLang="zh-CN" sz="1600" dirty="0" smtClean="0">
                <a:latin typeface="Hiragino Sans GB W3"/>
                <a:ea typeface="Hiragino Sans GB W3"/>
                <a:cs typeface="Hiragino Sans GB W3"/>
              </a:rPr>
              <a:t>”</a:t>
            </a:r>
            <a:r>
              <a:rPr kumimoji="1" lang="zh-CN" altLang="en-US" sz="1600" dirty="0" smtClean="0">
                <a:latin typeface="Hiragino Sans GB W3"/>
                <a:ea typeface="Hiragino Sans GB W3"/>
                <a:cs typeface="Hiragino Sans GB W3"/>
              </a:rPr>
              <a:t>、</a:t>
            </a:r>
            <a:r>
              <a:rPr kumimoji="1" lang="en-US" altLang="zh-CN" sz="1600" dirty="0" smtClean="0">
                <a:latin typeface="Hiragino Sans GB W3"/>
                <a:ea typeface="Hiragino Sans GB W3"/>
                <a:cs typeface="Hiragino Sans GB W3"/>
              </a:rPr>
              <a:t>”</a:t>
            </a:r>
            <a:r>
              <a:rPr kumimoji="1" lang="zh-CN" altLang="en-US" sz="1600" dirty="0" smtClean="0">
                <a:latin typeface="Hiragino Sans GB W3"/>
                <a:ea typeface="Hiragino Sans GB W3"/>
                <a:cs typeface="Hiragino Sans GB W3"/>
              </a:rPr>
              <a:t>更新体验</a:t>
            </a:r>
            <a:r>
              <a:rPr kumimoji="1" lang="en-US" altLang="zh-CN" sz="1600" dirty="0" smtClean="0">
                <a:latin typeface="Hiragino Sans GB W3"/>
                <a:ea typeface="Hiragino Sans GB W3"/>
                <a:cs typeface="Hiragino Sans GB W3"/>
              </a:rPr>
              <a:t>”</a:t>
            </a:r>
            <a:r>
              <a:rPr kumimoji="1" lang="zh-CN" altLang="en-US" sz="1600" dirty="0" smtClean="0">
                <a:latin typeface="Hiragino Sans GB W3"/>
                <a:ea typeface="Hiragino Sans GB W3"/>
                <a:cs typeface="Hiragino Sans GB W3"/>
              </a:rPr>
              <a:t>的全面升级</a:t>
            </a:r>
            <a:endParaRPr kumimoji="1" lang="zh-CN" altLang="en-US" sz="1600" dirty="0">
              <a:latin typeface="Hiragino Sans GB W3"/>
              <a:ea typeface="Hiragino Sans GB W3"/>
              <a:cs typeface="Hiragino Sans GB W3"/>
            </a:endParaRPr>
          </a:p>
        </p:txBody>
      </p:sp>
      <p:pic>
        <p:nvPicPr>
          <p:cNvPr id="9" name="图片 8" descr="多图资讯轮播 (1)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834" y="2387599"/>
            <a:ext cx="2760658" cy="3725332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659469" y="174413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dirty="0" smtClean="0">
                <a:solidFill>
                  <a:srgbClr val="3A7AFF"/>
                </a:solidFill>
                <a:latin typeface="Hiragino Sans GB W6"/>
                <a:ea typeface="Hiragino Sans GB W6"/>
                <a:cs typeface="Hiragino Sans GB W6"/>
              </a:rPr>
              <a:t>标准品专</a:t>
            </a:r>
            <a:endParaRPr kumimoji="1" lang="zh-CN" altLang="en-US" sz="2000" dirty="0">
              <a:solidFill>
                <a:srgbClr val="3A7AFF"/>
              </a:solidFill>
              <a:latin typeface="Hiragino Sans GB W6"/>
              <a:ea typeface="Hiragino Sans GB W6"/>
              <a:cs typeface="Hiragino Sans GB W6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5232403" y="174413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dirty="0" smtClean="0">
                <a:solidFill>
                  <a:srgbClr val="3A7AFF"/>
                </a:solidFill>
                <a:latin typeface="Hiragino Sans GB W6"/>
                <a:ea typeface="Hiragino Sans GB W6"/>
                <a:cs typeface="Hiragino Sans GB W6"/>
              </a:rPr>
              <a:t>时效品专</a:t>
            </a:r>
            <a:endParaRPr kumimoji="1" lang="zh-CN" altLang="en-US" sz="2000" dirty="0">
              <a:solidFill>
                <a:srgbClr val="3A7AFF"/>
              </a:solidFill>
              <a:latin typeface="Hiragino Sans GB W6"/>
              <a:ea typeface="Hiragino Sans GB W6"/>
              <a:cs typeface="Hiragino Sans GB W6"/>
            </a:endParaRPr>
          </a:p>
        </p:txBody>
      </p:sp>
      <p:pic>
        <p:nvPicPr>
          <p:cNvPr id="11" name="图片 10" descr="直播模版 (1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232" y="2387599"/>
            <a:ext cx="2760659" cy="3725333"/>
          </a:xfrm>
          <a:prstGeom prst="rect">
            <a:avLst/>
          </a:prstGeom>
        </p:spPr>
      </p:pic>
      <p:sp>
        <p:nvSpPr>
          <p:cNvPr id="17" name="右箭头 16"/>
          <p:cNvSpPr/>
          <p:nvPr/>
        </p:nvSpPr>
        <p:spPr>
          <a:xfrm>
            <a:off x="3911600" y="3793068"/>
            <a:ext cx="372533" cy="999067"/>
          </a:xfrm>
          <a:prstGeom prst="rightArrow">
            <a:avLst/>
          </a:prstGeom>
          <a:solidFill>
            <a:srgbClr val="4B9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右箭头 51"/>
          <p:cNvSpPr/>
          <p:nvPr/>
        </p:nvSpPr>
        <p:spPr>
          <a:xfrm>
            <a:off x="7484533" y="3793068"/>
            <a:ext cx="372533" cy="999067"/>
          </a:xfrm>
          <a:prstGeom prst="rightArrow">
            <a:avLst/>
          </a:prstGeom>
          <a:solidFill>
            <a:srgbClr val="4B9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1630" y="1591734"/>
            <a:ext cx="1299570" cy="5046133"/>
          </a:xfrm>
          <a:prstGeom prst="rect">
            <a:avLst/>
          </a:prstGeom>
        </p:spPr>
      </p:pic>
      <p:sp>
        <p:nvSpPr>
          <p:cNvPr id="57" name="文本框 56"/>
          <p:cNvSpPr txBox="1"/>
          <p:nvPr/>
        </p:nvSpPr>
        <p:spPr>
          <a:xfrm>
            <a:off x="9939870" y="1574802"/>
            <a:ext cx="18789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dirty="0" smtClean="0">
                <a:solidFill>
                  <a:srgbClr val="3A7AFF"/>
                </a:solidFill>
                <a:latin typeface="Hiragino Sans GB W6"/>
                <a:ea typeface="Hiragino Sans GB W6"/>
                <a:cs typeface="Hiragino Sans GB W6"/>
              </a:rPr>
              <a:t>时效品专</a:t>
            </a:r>
            <a:r>
              <a:rPr kumimoji="1" lang="en-US" altLang="zh-CN" sz="2000" dirty="0" smtClean="0">
                <a:solidFill>
                  <a:srgbClr val="3A7AFF"/>
                </a:solidFill>
                <a:latin typeface="Hiragino Sans GB W6"/>
                <a:ea typeface="Hiragino Sans GB W6"/>
                <a:cs typeface="Hiragino Sans GB W6"/>
              </a:rPr>
              <a:t>MAX</a:t>
            </a:r>
            <a:endParaRPr kumimoji="1" lang="zh-CN" altLang="en-US" sz="2000" dirty="0">
              <a:solidFill>
                <a:srgbClr val="3A7AFF"/>
              </a:solidFill>
              <a:latin typeface="Hiragino Sans GB W6"/>
              <a:ea typeface="Hiragino Sans GB W6"/>
              <a:cs typeface="Hiragino Sans GB W6"/>
            </a:endParaRP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xmlns="" id="{9F6DCCCB-E6B9-2640-901B-52BF50AFCA00}"/>
              </a:ext>
            </a:extLst>
          </p:cNvPr>
          <p:cNvSpPr/>
          <p:nvPr/>
        </p:nvSpPr>
        <p:spPr>
          <a:xfrm>
            <a:off x="9889069" y="2184404"/>
            <a:ext cx="1981199" cy="491060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3A7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 smtClean="0">
                <a:solidFill>
                  <a:srgbClr val="3A7AFF"/>
                </a:solidFill>
                <a:latin typeface="Hiragino Sans GB W6"/>
                <a:ea typeface="Hiragino Sans GB W6"/>
                <a:cs typeface="Hiragino Sans GB W6"/>
              </a:rPr>
              <a:t>3</a:t>
            </a:r>
            <a:r>
              <a:rPr kumimoji="1" lang="zh-CN" altLang="en-US" sz="1600" dirty="0" smtClean="0">
                <a:solidFill>
                  <a:srgbClr val="3A7AFF"/>
                </a:solidFill>
                <a:latin typeface="Hiragino Sans GB W6"/>
                <a:ea typeface="Hiragino Sans GB W6"/>
                <a:cs typeface="Hiragino Sans GB W6"/>
              </a:rPr>
              <a:t>屏展现</a:t>
            </a:r>
            <a:endParaRPr kumimoji="1" lang="zh-CN" altLang="en-US" sz="1600" dirty="0">
              <a:solidFill>
                <a:srgbClr val="3A7AFF"/>
              </a:solidFill>
              <a:latin typeface="Hiragino Sans GB W6"/>
              <a:ea typeface="Hiragino Sans GB W6"/>
              <a:cs typeface="Hiragino Sans GB W6"/>
            </a:endParaRP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xmlns="" id="{9F6DCCCB-E6B9-2640-901B-52BF50AFCA00}"/>
              </a:ext>
            </a:extLst>
          </p:cNvPr>
          <p:cNvSpPr/>
          <p:nvPr/>
        </p:nvSpPr>
        <p:spPr>
          <a:xfrm>
            <a:off x="9889069" y="2861738"/>
            <a:ext cx="1981199" cy="491060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3A7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dirty="0" smtClean="0">
                <a:solidFill>
                  <a:srgbClr val="3A7AFF"/>
                </a:solidFill>
                <a:latin typeface="Hiragino Sans GB W6"/>
                <a:ea typeface="Hiragino Sans GB W6"/>
                <a:cs typeface="Hiragino Sans GB W6"/>
              </a:rPr>
              <a:t>新品导流</a:t>
            </a:r>
            <a:endParaRPr kumimoji="1" lang="zh-CN" altLang="en-US" sz="1600" dirty="0">
              <a:solidFill>
                <a:srgbClr val="3A7AFF"/>
              </a:solidFill>
              <a:latin typeface="Hiragino Sans GB W6"/>
              <a:ea typeface="Hiragino Sans GB W6"/>
              <a:cs typeface="Hiragino Sans GB W6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xmlns="" id="{9F6DCCCB-E6B9-2640-901B-52BF50AFCA00}"/>
              </a:ext>
            </a:extLst>
          </p:cNvPr>
          <p:cNvSpPr/>
          <p:nvPr/>
        </p:nvSpPr>
        <p:spPr>
          <a:xfrm>
            <a:off x="9889069" y="3572939"/>
            <a:ext cx="1981199" cy="491060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3A7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dirty="0" smtClean="0">
                <a:solidFill>
                  <a:srgbClr val="3A7AFF"/>
                </a:solidFill>
                <a:latin typeface="Hiragino Sans GB W6"/>
                <a:ea typeface="Hiragino Sans GB W6"/>
                <a:cs typeface="Hiragino Sans GB W6"/>
              </a:rPr>
              <a:t>软文营销</a:t>
            </a:r>
            <a:endParaRPr kumimoji="1" lang="zh-CN" altLang="en-US" sz="1600" dirty="0">
              <a:solidFill>
                <a:srgbClr val="3A7AFF"/>
              </a:solidFill>
              <a:latin typeface="Hiragino Sans GB W6"/>
              <a:ea typeface="Hiragino Sans GB W6"/>
              <a:cs typeface="Hiragino Sans GB W6"/>
            </a:endParaRP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xmlns="" id="{9F6DCCCB-E6B9-2640-901B-52BF50AFCA00}"/>
              </a:ext>
            </a:extLst>
          </p:cNvPr>
          <p:cNvSpPr/>
          <p:nvPr/>
        </p:nvSpPr>
        <p:spPr>
          <a:xfrm>
            <a:off x="9889069" y="4284143"/>
            <a:ext cx="1981199" cy="491060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3A7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dirty="0" smtClean="0">
                <a:solidFill>
                  <a:srgbClr val="3A7AFF"/>
                </a:solidFill>
                <a:latin typeface="Hiragino Sans GB W6"/>
                <a:ea typeface="Hiragino Sans GB W6"/>
                <a:cs typeface="Hiragino Sans GB W6"/>
              </a:rPr>
              <a:t>互动营销</a:t>
            </a:r>
            <a:endParaRPr kumimoji="1" lang="zh-CN" altLang="en-US" sz="1600" dirty="0">
              <a:solidFill>
                <a:srgbClr val="3A7AFF"/>
              </a:solidFill>
              <a:latin typeface="Hiragino Sans GB W6"/>
              <a:ea typeface="Hiragino Sans GB W6"/>
              <a:cs typeface="Hiragino Sans GB W6"/>
            </a:endParaRPr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xmlns="" id="{9F6DCCCB-E6B9-2640-901B-52BF50AFCA00}"/>
              </a:ext>
            </a:extLst>
          </p:cNvPr>
          <p:cNvSpPr/>
          <p:nvPr/>
        </p:nvSpPr>
        <p:spPr>
          <a:xfrm>
            <a:off x="9889067" y="5012268"/>
            <a:ext cx="1981200" cy="1524000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3A7A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dirty="0">
              <a:solidFill>
                <a:srgbClr val="3A7AFF"/>
              </a:solidFill>
              <a:latin typeface="Hiragino Sans GB W6"/>
              <a:ea typeface="Hiragino Sans GB W6"/>
              <a:cs typeface="Hiragino Sans GB W6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922934" y="5215464"/>
            <a:ext cx="2018501" cy="1043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400" dirty="0" smtClean="0">
                <a:latin typeface="Hiragino Sans GB W3"/>
                <a:ea typeface="Hiragino Sans GB W3"/>
                <a:cs typeface="Hiragino Sans GB W3"/>
              </a:rPr>
              <a:t>售卖规则：</a:t>
            </a:r>
            <a:r>
              <a:rPr kumimoji="1" lang="en-US" altLang="zh-CN" sz="1400" dirty="0" smtClean="0">
                <a:latin typeface="Hiragino Sans GB W3"/>
                <a:ea typeface="Hiragino Sans GB W3"/>
                <a:cs typeface="Hiragino Sans GB W3"/>
              </a:rPr>
              <a:t>CPT</a:t>
            </a:r>
          </a:p>
          <a:p>
            <a:pPr>
              <a:lnSpc>
                <a:spcPct val="150000"/>
              </a:lnSpc>
            </a:pPr>
            <a:r>
              <a:rPr kumimoji="1" lang="zh-CN" altLang="en-US" sz="1400" dirty="0" smtClean="0">
                <a:latin typeface="Hiragino Sans GB W3"/>
                <a:ea typeface="Hiragino Sans GB W3"/>
                <a:cs typeface="Hiragino Sans GB W3"/>
              </a:rPr>
              <a:t>售卖周期：</a:t>
            </a:r>
            <a:r>
              <a:rPr kumimoji="1" lang="en-US" altLang="zh-CN" sz="1400" dirty="0" smtClean="0">
                <a:latin typeface="Hiragino Sans GB W3"/>
                <a:ea typeface="Hiragino Sans GB W3"/>
                <a:cs typeface="Hiragino Sans GB W3"/>
              </a:rPr>
              <a:t>3</a:t>
            </a:r>
            <a:r>
              <a:rPr kumimoji="1" lang="zh-CN" altLang="en-US" sz="1400" dirty="0" smtClean="0">
                <a:latin typeface="Hiragino Sans GB W3"/>
                <a:ea typeface="Hiragino Sans GB W3"/>
                <a:cs typeface="Hiragino Sans GB W3"/>
              </a:rPr>
              <a:t>~</a:t>
            </a:r>
            <a:r>
              <a:rPr kumimoji="1" lang="en-US" altLang="zh-CN" sz="1400" dirty="0" smtClean="0">
                <a:latin typeface="Hiragino Sans GB W3"/>
                <a:ea typeface="Hiragino Sans GB W3"/>
                <a:cs typeface="Hiragino Sans GB W3"/>
              </a:rPr>
              <a:t>15</a:t>
            </a:r>
            <a:r>
              <a:rPr kumimoji="1" lang="zh-CN" altLang="en-US" sz="1400" dirty="0" smtClean="0">
                <a:latin typeface="Hiragino Sans GB W3"/>
                <a:ea typeface="Hiragino Sans GB W3"/>
                <a:cs typeface="Hiragino Sans GB W3"/>
              </a:rPr>
              <a:t>天</a:t>
            </a:r>
            <a:endParaRPr kumimoji="1" lang="en-US" altLang="zh-CN" sz="1400" dirty="0" smtClean="0">
              <a:latin typeface="Hiragino Sans GB W3"/>
              <a:ea typeface="Hiragino Sans GB W3"/>
              <a:cs typeface="Hiragino Sans GB W3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400" dirty="0" smtClean="0">
                <a:latin typeface="Hiragino Sans GB W3"/>
                <a:ea typeface="Hiragino Sans GB W3"/>
                <a:cs typeface="Hiragino Sans GB W3"/>
              </a:rPr>
              <a:t>售卖资源：同时效品专</a:t>
            </a:r>
            <a:endParaRPr kumimoji="1" lang="zh-CN" altLang="en-US" sz="1400" dirty="0">
              <a:latin typeface="Hiragino Sans GB W3"/>
              <a:ea typeface="Hiragino Sans GB W3"/>
              <a:cs typeface="Hiragino Sans GB W3"/>
            </a:endParaRPr>
          </a:p>
        </p:txBody>
      </p:sp>
    </p:spTree>
    <p:extLst>
      <p:ext uri="{BB962C8B-B14F-4D97-AF65-F5344CB8AC3E}">
        <p14:creationId xmlns:p14="http://schemas.microsoft.com/office/powerpoint/2010/main" val="2521007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E47E2364-A849-814C-87D0-39347F5134B8}"/>
              </a:ext>
            </a:extLst>
          </p:cNvPr>
          <p:cNvSpPr txBox="1"/>
          <p:nvPr/>
        </p:nvSpPr>
        <p:spPr>
          <a:xfrm>
            <a:off x="1740503" y="450599"/>
            <a:ext cx="6506499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dirty="0" smtClean="0">
                <a:latin typeface="Hiragino Sans GB W6"/>
                <a:ea typeface="Hiragino Sans GB W6"/>
                <a:cs typeface="Hiragino Sans GB W6"/>
              </a:rPr>
              <a:t>时效</a:t>
            </a:r>
            <a:r>
              <a:rPr lang="zh-CN" altLang="en-US" sz="2800" dirty="0" smtClean="0">
                <a:latin typeface="Hiragino Sans GB W6"/>
                <a:ea typeface="Hiragino Sans GB W6"/>
                <a:cs typeface="Hiragino Sans GB W6"/>
              </a:rPr>
              <a:t>品专</a:t>
            </a:r>
            <a:r>
              <a:rPr lang="en-US" altLang="zh-CN" sz="2800" dirty="0" smtClean="0">
                <a:latin typeface="Hiragino Sans GB W6"/>
                <a:ea typeface="Hiragino Sans GB W6"/>
                <a:cs typeface="Hiragino Sans GB W6"/>
              </a:rPr>
              <a:t>MAX</a:t>
            </a:r>
            <a:r>
              <a:rPr lang="zh-CN" altLang="en-US" sz="2800" dirty="0" smtClean="0">
                <a:latin typeface="Hiragino Sans GB W6"/>
                <a:ea typeface="Hiragino Sans GB W6"/>
                <a:cs typeface="Hiragino Sans GB W6"/>
              </a:rPr>
              <a:t>能带给客户更强产品权益</a:t>
            </a:r>
            <a:endParaRPr lang="zh-CN" altLang="en-US" sz="2800" dirty="0">
              <a:latin typeface="Hiragino Sans GB W6"/>
              <a:ea typeface="Hiragino Sans GB W6"/>
              <a:cs typeface="Hiragino Sans GB W6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761067" y="1032934"/>
            <a:ext cx="8931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600" dirty="0" smtClean="0">
                <a:latin typeface="Hiragino Sans GB W3"/>
                <a:ea typeface="Hiragino Sans GB W3"/>
                <a:cs typeface="Hiragino Sans GB W3"/>
              </a:rPr>
              <a:t>从展示、内容、玩法，提供给客户品牌搜索下最强权益，并帮助客户完成</a:t>
            </a:r>
            <a:r>
              <a:rPr kumimoji="1" lang="en-US" altLang="zh-CN" sz="1600" dirty="0" smtClean="0">
                <a:latin typeface="Hiragino Sans GB W3"/>
                <a:ea typeface="Hiragino Sans GB W3"/>
                <a:cs typeface="Hiragino Sans GB W3"/>
              </a:rPr>
              <a:t>Campaign</a:t>
            </a:r>
            <a:r>
              <a:rPr kumimoji="1" lang="zh-CN" altLang="en-US" sz="1600" dirty="0" smtClean="0">
                <a:latin typeface="Hiragino Sans GB W3"/>
                <a:ea typeface="Hiragino Sans GB W3"/>
                <a:cs typeface="Hiragino Sans GB W3"/>
              </a:rPr>
              <a:t>期一站式营销</a:t>
            </a:r>
            <a:endParaRPr kumimoji="1" lang="zh-CN" altLang="en-US" sz="1600" dirty="0">
              <a:latin typeface="Hiragino Sans GB W3"/>
              <a:ea typeface="Hiragino Sans GB W3"/>
              <a:cs typeface="Hiragino Sans GB W3"/>
            </a:endParaRPr>
          </a:p>
        </p:txBody>
      </p:sp>
      <p:grpSp>
        <p:nvGrpSpPr>
          <p:cNvPr id="18" name="组 17"/>
          <p:cNvGrpSpPr/>
          <p:nvPr/>
        </p:nvGrpSpPr>
        <p:grpSpPr>
          <a:xfrm>
            <a:off x="2489199" y="1630874"/>
            <a:ext cx="9330267" cy="5040859"/>
            <a:chOff x="1102452" y="699542"/>
            <a:chExt cx="7895557" cy="4248472"/>
          </a:xfrm>
        </p:grpSpPr>
        <p:sp>
          <p:nvSpPr>
            <p:cNvPr id="19" name="矩形 18"/>
            <p:cNvSpPr/>
            <p:nvPr/>
          </p:nvSpPr>
          <p:spPr>
            <a:xfrm>
              <a:off x="5076056" y="2067694"/>
              <a:ext cx="1224136" cy="1512168"/>
            </a:xfrm>
            <a:prstGeom prst="rect">
              <a:avLst/>
            </a:prstGeom>
            <a:solidFill>
              <a:schemeClr val="bg1"/>
            </a:solidFill>
            <a:ln w="12700" cmpd="sng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1652581" y="1059582"/>
              <a:ext cx="615163" cy="36004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200" dirty="0" smtClean="0">
                  <a:latin typeface="Hiragino Sans GB W6"/>
                  <a:ea typeface="Hiragino Sans GB W6"/>
                  <a:cs typeface="Hiragino Sans GB W6"/>
                </a:rPr>
                <a:t>需求</a:t>
              </a:r>
              <a:endParaRPr kumimoji="1" lang="zh-CN" altLang="en-US" sz="1200" dirty="0">
                <a:latin typeface="Hiragino Sans GB W6"/>
                <a:ea typeface="Hiragino Sans GB W6"/>
                <a:cs typeface="Hiragino Sans GB W6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2411760" y="1059582"/>
              <a:ext cx="1200133" cy="360040"/>
            </a:xfrm>
            <a:prstGeom prst="rect">
              <a:avLst/>
            </a:prstGeom>
            <a:solidFill>
              <a:schemeClr val="bg1"/>
            </a:solidFill>
            <a:ln w="9525" cmpd="sng">
              <a:solidFill>
                <a:srgbClr val="ADB5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050" dirty="0" smtClean="0">
                  <a:solidFill>
                    <a:srgbClr val="000000"/>
                  </a:solidFill>
                  <a:latin typeface="Hiragino Sans GB W6"/>
                  <a:ea typeface="Hiragino Sans GB W6"/>
                  <a:cs typeface="Hiragino Sans GB W6"/>
                </a:rPr>
                <a:t>基础信息获取</a:t>
              </a:r>
              <a:endParaRPr kumimoji="1" lang="zh-CN" altLang="en-US" sz="1050" dirty="0">
                <a:solidFill>
                  <a:srgbClr val="000000"/>
                </a:solidFill>
                <a:latin typeface="Hiragino Sans GB W6"/>
                <a:ea typeface="Hiragino Sans GB W6"/>
                <a:cs typeface="Hiragino Sans GB W6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3731907" y="1059582"/>
              <a:ext cx="1200133" cy="360040"/>
            </a:xfrm>
            <a:prstGeom prst="rect">
              <a:avLst/>
            </a:prstGeom>
            <a:solidFill>
              <a:schemeClr val="bg1"/>
            </a:solidFill>
            <a:ln w="9525" cmpd="sng">
              <a:solidFill>
                <a:srgbClr val="ADB5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050" dirty="0" smtClean="0">
                  <a:solidFill>
                    <a:srgbClr val="000000"/>
                  </a:solidFill>
                  <a:latin typeface="Hiragino Sans GB W6"/>
                  <a:ea typeface="Hiragino Sans GB W6"/>
                  <a:cs typeface="Hiragino Sans GB W6"/>
                </a:rPr>
                <a:t>服务内容获取</a:t>
              </a:r>
              <a:endParaRPr kumimoji="1" lang="zh-CN" altLang="en-US" sz="1050" dirty="0">
                <a:solidFill>
                  <a:srgbClr val="000000"/>
                </a:solidFill>
                <a:latin typeface="Hiragino Sans GB W6"/>
                <a:ea typeface="Hiragino Sans GB W6"/>
                <a:cs typeface="Hiragino Sans GB W6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6444208" y="1059582"/>
              <a:ext cx="1128125" cy="360040"/>
            </a:xfrm>
            <a:prstGeom prst="rect">
              <a:avLst/>
            </a:prstGeom>
            <a:solidFill>
              <a:schemeClr val="bg1"/>
            </a:solidFill>
            <a:ln w="9525" cmpd="sng">
              <a:solidFill>
                <a:srgbClr val="ADB5B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900" dirty="0" smtClean="0">
                  <a:solidFill>
                    <a:schemeClr val="accent2">
                      <a:lumMod val="50000"/>
                      <a:lumOff val="50000"/>
                    </a:schemeClr>
                  </a:solidFill>
                  <a:latin typeface="Hiragino Sans GB W6"/>
                  <a:ea typeface="Hiragino Sans GB W6"/>
                  <a:cs typeface="Hiragino Sans GB W6"/>
                </a:rPr>
                <a:t>趣味可玩性获取</a:t>
              </a:r>
              <a:endParaRPr kumimoji="1" lang="zh-CN" altLang="en-US" sz="900" dirty="0">
                <a:solidFill>
                  <a:schemeClr val="accent2">
                    <a:lumMod val="50000"/>
                    <a:lumOff val="50000"/>
                  </a:schemeClr>
                </a:solidFill>
                <a:latin typeface="Hiragino Sans GB W6"/>
                <a:ea typeface="Hiragino Sans GB W6"/>
                <a:cs typeface="Hiragino Sans GB W6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7692347" y="1059582"/>
              <a:ext cx="1200133" cy="360040"/>
            </a:xfrm>
            <a:prstGeom prst="rect">
              <a:avLst/>
            </a:prstGeom>
            <a:solidFill>
              <a:schemeClr val="bg1"/>
            </a:solidFill>
            <a:ln w="9525" cmpd="sng">
              <a:solidFill>
                <a:srgbClr val="ADB5B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900" dirty="0" smtClean="0">
                  <a:solidFill>
                    <a:schemeClr val="accent2">
                      <a:lumMod val="50000"/>
                      <a:lumOff val="50000"/>
                    </a:schemeClr>
                  </a:solidFill>
                  <a:latin typeface="Hiragino Sans GB W6"/>
                  <a:ea typeface="Hiragino Sans GB W6"/>
                  <a:cs typeface="Hiragino Sans GB W6"/>
                </a:rPr>
                <a:t>价值归属感获取</a:t>
              </a:r>
              <a:endParaRPr kumimoji="1" lang="zh-CN" altLang="en-US" sz="900" dirty="0">
                <a:solidFill>
                  <a:schemeClr val="accent2">
                    <a:lumMod val="50000"/>
                    <a:lumOff val="50000"/>
                  </a:schemeClr>
                </a:solidFill>
                <a:latin typeface="Hiragino Sans GB W6"/>
                <a:ea typeface="Hiragino Sans GB W6"/>
                <a:cs typeface="Hiragino Sans GB W6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5098403" y="1059582"/>
              <a:ext cx="1200133" cy="360040"/>
            </a:xfrm>
            <a:prstGeom prst="rect">
              <a:avLst/>
            </a:prstGeom>
            <a:solidFill>
              <a:schemeClr val="bg1"/>
            </a:solidFill>
            <a:ln w="9525" cmpd="sng">
              <a:solidFill>
                <a:srgbClr val="ADB5BF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050" dirty="0" smtClean="0">
                  <a:solidFill>
                    <a:srgbClr val="000000"/>
                  </a:solidFill>
                  <a:latin typeface="Hiragino Sans GB W6"/>
                  <a:ea typeface="Hiragino Sans GB W6"/>
                  <a:cs typeface="Hiragino Sans GB W6"/>
                </a:rPr>
                <a:t>消费观点获取</a:t>
              </a:r>
              <a:endParaRPr kumimoji="1" lang="zh-CN" altLang="en-US" sz="1050" dirty="0">
                <a:solidFill>
                  <a:srgbClr val="000000"/>
                </a:solidFill>
                <a:latin typeface="Hiragino Sans GB W6"/>
                <a:ea typeface="Hiragino Sans GB W6"/>
                <a:cs typeface="Hiragino Sans GB W6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652581" y="1491630"/>
              <a:ext cx="615163" cy="36004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200" dirty="0" smtClean="0">
                  <a:latin typeface="Hiragino Sans GB W6"/>
                  <a:ea typeface="Hiragino Sans GB W6"/>
                  <a:cs typeface="Hiragino Sans GB W6"/>
                </a:rPr>
                <a:t>收益</a:t>
              </a:r>
              <a:endParaRPr kumimoji="1" lang="zh-CN" altLang="en-US" sz="1200" dirty="0">
                <a:latin typeface="Hiragino Sans GB W6"/>
                <a:ea typeface="Hiragino Sans GB W6"/>
                <a:cs typeface="Hiragino Sans GB W6"/>
              </a:endParaRPr>
            </a:p>
          </p:txBody>
        </p:sp>
        <p:sp>
          <p:nvSpPr>
            <p:cNvPr id="27" name="右箭头 26"/>
            <p:cNvSpPr/>
            <p:nvPr/>
          </p:nvSpPr>
          <p:spPr>
            <a:xfrm>
              <a:off x="1619672" y="699542"/>
              <a:ext cx="7272808" cy="216024"/>
            </a:xfrm>
            <a:prstGeom prst="rightArrow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rgbClr val="00000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3A7AFF"/>
                </a:solidFill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2704707" y="712369"/>
              <a:ext cx="618568" cy="18157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kumimoji="1" lang="zh-CN" altLang="en-US" sz="1400" b="1" dirty="0" smtClean="0">
                  <a:solidFill>
                    <a:srgbClr val="3A7AFF"/>
                  </a:solidFill>
                  <a:latin typeface="微软雅黑" pitchFamily="34" charset="-122"/>
                  <a:ea typeface="微软雅黑" pitchFamily="34" charset="-122"/>
                </a:rPr>
                <a:t>基础需求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047201" y="712369"/>
              <a:ext cx="618568" cy="18157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kumimoji="1" lang="zh-CN" altLang="en-US" sz="1400" b="1" dirty="0" smtClean="0">
                  <a:solidFill>
                    <a:srgbClr val="3A7AFF"/>
                  </a:solidFill>
                  <a:latin typeface="微软雅黑" pitchFamily="34" charset="-122"/>
                  <a:ea typeface="微软雅黑" pitchFamily="34" charset="-122"/>
                </a:rPr>
                <a:t>品质需求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343345" y="712369"/>
              <a:ext cx="618568" cy="18157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kumimoji="1" lang="zh-CN" altLang="en-US" sz="1400" b="1" dirty="0" smtClean="0">
                  <a:solidFill>
                    <a:srgbClr val="3A7AFF"/>
                  </a:solidFill>
                  <a:latin typeface="微软雅黑" pitchFamily="34" charset="-122"/>
                  <a:ea typeface="微软雅黑" pitchFamily="34" charset="-122"/>
                </a:rPr>
                <a:t>品牌需求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639489" y="712369"/>
              <a:ext cx="618568" cy="18157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kumimoji="1" lang="zh-CN" altLang="en-US" sz="1400" b="1" dirty="0" smtClean="0">
                  <a:solidFill>
                    <a:srgbClr val="3A7AFF"/>
                  </a:solidFill>
                  <a:latin typeface="微软雅黑" pitchFamily="34" charset="-122"/>
                  <a:ea typeface="微软雅黑" pitchFamily="34" charset="-122"/>
                </a:rPr>
                <a:t>品位需求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7935633" y="712369"/>
              <a:ext cx="618568" cy="18157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kumimoji="1" lang="zh-CN" altLang="en-US" sz="1400" b="1" dirty="0" smtClean="0">
                  <a:solidFill>
                    <a:srgbClr val="3A7AFF"/>
                  </a:solidFill>
                  <a:latin typeface="微软雅黑" pitchFamily="34" charset="-122"/>
                  <a:ea typeface="微软雅黑" pitchFamily="34" charset="-122"/>
                </a:rPr>
                <a:t>品格需求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2411760" y="1491630"/>
              <a:ext cx="1224136" cy="360040"/>
            </a:xfrm>
            <a:prstGeom prst="rect">
              <a:avLst/>
            </a:prstGeom>
            <a:solidFill>
              <a:schemeClr val="accent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latin typeface="Hiragino Sans GB W6"/>
                <a:ea typeface="Hiragino Sans GB W6"/>
                <a:cs typeface="Hiragino Sans GB W6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771800" y="1491630"/>
              <a:ext cx="487313" cy="32778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kumimoji="1" lang="zh-CN" altLang="en-US" sz="900" b="1" dirty="0" smtClean="0">
                  <a:solidFill>
                    <a:schemeClr val="accent6"/>
                  </a:solidFill>
                  <a:latin typeface="微软雅黑" pitchFamily="34" charset="-122"/>
                  <a:ea typeface="微软雅黑" pitchFamily="34" charset="-122"/>
                </a:rPr>
                <a:t>品牌认知</a:t>
              </a:r>
              <a:endParaRPr kumimoji="1" lang="en-US" altLang="zh-CN" sz="900" b="1" dirty="0" smtClean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kumimoji="1" lang="zh-CN" altLang="en-US" sz="900" b="1" dirty="0" smtClean="0">
                  <a:solidFill>
                    <a:schemeClr val="accent6"/>
                  </a:solidFill>
                  <a:latin typeface="微软雅黑" pitchFamily="34" charset="-122"/>
                  <a:ea typeface="微软雅黑" pitchFamily="34" charset="-122"/>
                </a:rPr>
                <a:t>品牌印象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3707904" y="1491630"/>
              <a:ext cx="1224136" cy="360040"/>
            </a:xfrm>
            <a:prstGeom prst="rect">
              <a:avLst/>
            </a:prstGeom>
            <a:solidFill>
              <a:schemeClr val="accent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latin typeface="Hiragino Sans GB W6"/>
                <a:ea typeface="Hiragino Sans GB W6"/>
                <a:cs typeface="Hiragino Sans GB W6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4000887" y="1491630"/>
              <a:ext cx="705321" cy="32778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900" b="1" dirty="0" smtClean="0">
                  <a:solidFill>
                    <a:schemeClr val="accent6"/>
                  </a:solidFill>
                  <a:latin typeface="微软雅黑" pitchFamily="34" charset="-122"/>
                  <a:ea typeface="微软雅黑" pitchFamily="34" charset="-122"/>
                </a:rPr>
                <a:t>基础需求满足</a:t>
              </a:r>
              <a:endParaRPr kumimoji="1" lang="en-US" altLang="zh-CN" sz="900" b="1" dirty="0" smtClean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kumimoji="1" lang="zh-CN" altLang="en-US" sz="900" b="1" dirty="0" smtClean="0">
                  <a:solidFill>
                    <a:schemeClr val="accent6"/>
                  </a:solidFill>
                  <a:latin typeface="微软雅黑" pitchFamily="34" charset="-122"/>
                  <a:ea typeface="微软雅黑" pitchFamily="34" charset="-122"/>
                </a:rPr>
                <a:t>快捷服务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5076056" y="1491630"/>
              <a:ext cx="1224136" cy="360040"/>
            </a:xfrm>
            <a:prstGeom prst="rect">
              <a:avLst/>
            </a:prstGeom>
            <a:solidFill>
              <a:schemeClr val="accent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latin typeface="Hiragino Sans GB W6"/>
                <a:ea typeface="Hiragino Sans GB W6"/>
                <a:cs typeface="Hiragino Sans GB W6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5264956" y="1491630"/>
              <a:ext cx="820738" cy="32778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900" b="1" dirty="0" smtClean="0">
                  <a:solidFill>
                    <a:schemeClr val="accent6"/>
                  </a:solidFill>
                  <a:latin typeface="微软雅黑" pitchFamily="34" charset="-122"/>
                  <a:ea typeface="微软雅黑" pitchFamily="34" charset="-122"/>
                </a:rPr>
                <a:t>品牌认同感</a:t>
              </a:r>
              <a:endParaRPr kumimoji="1" lang="en-US" altLang="zh-CN" sz="900" b="1" dirty="0" smtClean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kumimoji="1" lang="zh-CN" altLang="en-US" sz="900" b="1" dirty="0" smtClean="0">
                  <a:solidFill>
                    <a:schemeClr val="accent6"/>
                  </a:solidFill>
                  <a:latin typeface="微软雅黑" pitchFamily="34" charset="-122"/>
                  <a:ea typeface="微软雅黑" pitchFamily="34" charset="-122"/>
                </a:rPr>
                <a:t>决策行为安全感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6444208" y="1504457"/>
              <a:ext cx="1152128" cy="360040"/>
            </a:xfrm>
            <a:prstGeom prst="rect">
              <a:avLst/>
            </a:prstGeom>
            <a:solidFill>
              <a:schemeClr val="accent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latin typeface="Hiragino Sans GB W6"/>
                <a:ea typeface="Hiragino Sans GB W6"/>
                <a:cs typeface="Hiragino Sans GB W6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6710041" y="1504457"/>
              <a:ext cx="589905" cy="32778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900" b="1" dirty="0" smtClean="0">
                  <a:solidFill>
                    <a:schemeClr val="accent6"/>
                  </a:solidFill>
                  <a:latin typeface="微软雅黑" pitchFamily="34" charset="-122"/>
                  <a:ea typeface="微软雅黑" pitchFamily="34" charset="-122"/>
                </a:rPr>
                <a:t>品牌参与感</a:t>
              </a:r>
              <a:endParaRPr kumimoji="1" lang="en-US" altLang="zh-CN" sz="900" b="1" dirty="0" smtClean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kumimoji="1" lang="zh-CN" altLang="en-US" sz="900" b="1" dirty="0" smtClean="0">
                  <a:solidFill>
                    <a:schemeClr val="accent6"/>
                  </a:solidFill>
                  <a:latin typeface="微软雅黑" pitchFamily="34" charset="-122"/>
                  <a:ea typeface="微软雅黑" pitchFamily="34" charset="-122"/>
                </a:rPr>
                <a:t>品牌满意度</a:t>
              </a:r>
              <a:endParaRPr kumimoji="1" lang="en-US" altLang="zh-CN" sz="900" b="1" dirty="0" smtClean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7701865" y="1504457"/>
              <a:ext cx="1224136" cy="360040"/>
            </a:xfrm>
            <a:prstGeom prst="rect">
              <a:avLst/>
            </a:prstGeom>
            <a:solidFill>
              <a:schemeClr val="accent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latin typeface="Hiragino Sans GB W6"/>
                <a:ea typeface="Hiragino Sans GB W6"/>
                <a:cs typeface="Hiragino Sans GB W6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7895671" y="1502458"/>
              <a:ext cx="820738" cy="32778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900" b="1" dirty="0" smtClean="0">
                  <a:solidFill>
                    <a:schemeClr val="accent6"/>
                  </a:solidFill>
                  <a:latin typeface="微软雅黑" pitchFamily="34" charset="-122"/>
                  <a:ea typeface="微软雅黑" pitchFamily="34" charset="-122"/>
                </a:rPr>
                <a:t>用户行为荣誉感</a:t>
              </a:r>
              <a:endParaRPr kumimoji="1" lang="en-US" altLang="zh-CN" sz="900" b="1" dirty="0" smtClean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kumimoji="1" lang="zh-CN" altLang="en-US" sz="900" b="1" dirty="0" smtClean="0">
                  <a:solidFill>
                    <a:schemeClr val="accent6"/>
                  </a:solidFill>
                  <a:latin typeface="微软雅黑" pitchFamily="34" charset="-122"/>
                  <a:ea typeface="微软雅黑" pitchFamily="34" charset="-122"/>
                </a:rPr>
                <a:t>用户归属感</a:t>
              </a:r>
              <a:endParaRPr kumimoji="1" lang="en-US" altLang="zh-CN" sz="900" b="1" dirty="0" smtClean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724589" y="3795886"/>
              <a:ext cx="615163" cy="36004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200" dirty="0" smtClean="0">
                  <a:latin typeface="Hiragino Sans GB W6"/>
                  <a:ea typeface="Hiragino Sans GB W6"/>
                  <a:cs typeface="Hiragino Sans GB W6"/>
                </a:rPr>
                <a:t>需求</a:t>
              </a:r>
              <a:endParaRPr kumimoji="1" lang="zh-CN" altLang="en-US" sz="1200" dirty="0">
                <a:latin typeface="Hiragino Sans GB W6"/>
                <a:ea typeface="Hiragino Sans GB W6"/>
                <a:cs typeface="Hiragino Sans GB W6"/>
              </a:endParaRPr>
            </a:p>
          </p:txBody>
        </p:sp>
        <p:grpSp>
          <p:nvGrpSpPr>
            <p:cNvPr id="44" name="组 43"/>
            <p:cNvGrpSpPr/>
            <p:nvPr/>
          </p:nvGrpSpPr>
          <p:grpSpPr>
            <a:xfrm>
              <a:off x="2483768" y="3795886"/>
              <a:ext cx="6480720" cy="360040"/>
              <a:chOff x="1691680" y="1275606"/>
              <a:chExt cx="7776864" cy="360040"/>
            </a:xfrm>
          </p:grpSpPr>
          <p:sp>
            <p:nvSpPr>
              <p:cNvPr id="92" name="矩形 91"/>
              <p:cNvSpPr/>
              <p:nvPr/>
            </p:nvSpPr>
            <p:spPr>
              <a:xfrm>
                <a:off x="1691680" y="1275606"/>
                <a:ext cx="1440160" cy="360040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solidFill>
                  <a:srgbClr val="ADB5B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zh-CN" altLang="en-US" sz="1050" dirty="0" smtClean="0">
                    <a:solidFill>
                      <a:srgbClr val="000000"/>
                    </a:solidFill>
                    <a:latin typeface="Hiragino Sans GB W6"/>
                    <a:ea typeface="Hiragino Sans GB W6"/>
                    <a:cs typeface="Hiragino Sans GB W6"/>
                  </a:rPr>
                  <a:t>品牌形象</a:t>
                </a:r>
                <a:endParaRPr kumimoji="1" lang="zh-CN" altLang="en-US" sz="1050" dirty="0">
                  <a:solidFill>
                    <a:srgbClr val="000000"/>
                  </a:solidFill>
                  <a:latin typeface="Hiragino Sans GB W6"/>
                  <a:ea typeface="Hiragino Sans GB W6"/>
                  <a:cs typeface="Hiragino Sans GB W6"/>
                </a:endParaRPr>
              </a:p>
            </p:txBody>
          </p:sp>
          <p:sp>
            <p:nvSpPr>
              <p:cNvPr id="93" name="矩形 92"/>
              <p:cNvSpPr/>
              <p:nvPr/>
            </p:nvSpPr>
            <p:spPr>
              <a:xfrm>
                <a:off x="3275856" y="1275606"/>
                <a:ext cx="1440160" cy="360040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solidFill>
                  <a:srgbClr val="ADB5B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zh-CN" altLang="en-US" sz="1050" dirty="0" smtClean="0">
                    <a:solidFill>
                      <a:srgbClr val="000000"/>
                    </a:solidFill>
                    <a:latin typeface="Hiragino Sans GB W6"/>
                    <a:ea typeface="Hiragino Sans GB W6"/>
                    <a:cs typeface="Hiragino Sans GB W6"/>
                  </a:rPr>
                  <a:t>品牌销售</a:t>
                </a:r>
                <a:endParaRPr kumimoji="1" lang="zh-CN" altLang="en-US" sz="1050" dirty="0">
                  <a:solidFill>
                    <a:srgbClr val="000000"/>
                  </a:solidFill>
                  <a:latin typeface="Hiragino Sans GB W6"/>
                  <a:ea typeface="Hiragino Sans GB W6"/>
                  <a:cs typeface="Hiragino Sans GB W6"/>
                </a:endParaRPr>
              </a:p>
            </p:txBody>
          </p:sp>
          <p:sp>
            <p:nvSpPr>
              <p:cNvPr id="94" name="矩形 93"/>
              <p:cNvSpPr/>
              <p:nvPr/>
            </p:nvSpPr>
            <p:spPr>
              <a:xfrm>
                <a:off x="6444208" y="1275606"/>
                <a:ext cx="1440160" cy="360040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solidFill>
                  <a:srgbClr val="ADB5BF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zh-CN" altLang="en-US" sz="1050" dirty="0" smtClean="0">
                    <a:solidFill>
                      <a:srgbClr val="90959E"/>
                    </a:solidFill>
                    <a:latin typeface="Hiragino Sans GB W6"/>
                    <a:ea typeface="Hiragino Sans GB W6"/>
                    <a:cs typeface="Hiragino Sans GB W6"/>
                  </a:rPr>
                  <a:t>品牌互动</a:t>
                </a:r>
                <a:endParaRPr kumimoji="1" lang="zh-CN" altLang="en-US" sz="1050" dirty="0">
                  <a:solidFill>
                    <a:srgbClr val="90959E"/>
                  </a:solidFill>
                  <a:latin typeface="Hiragino Sans GB W6"/>
                  <a:ea typeface="Hiragino Sans GB W6"/>
                  <a:cs typeface="Hiragino Sans GB W6"/>
                </a:endParaRPr>
              </a:p>
            </p:txBody>
          </p:sp>
          <p:sp>
            <p:nvSpPr>
              <p:cNvPr id="95" name="矩形 94"/>
              <p:cNvSpPr/>
              <p:nvPr/>
            </p:nvSpPr>
            <p:spPr>
              <a:xfrm>
                <a:off x="8028384" y="1275606"/>
                <a:ext cx="1440160" cy="360040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solidFill>
                  <a:srgbClr val="ADB5BF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zh-CN" altLang="en-US" sz="1050" dirty="0" smtClean="0">
                    <a:solidFill>
                      <a:srgbClr val="90959E"/>
                    </a:solidFill>
                    <a:latin typeface="Hiragino Sans GB W6"/>
                    <a:ea typeface="Hiragino Sans GB W6"/>
                    <a:cs typeface="Hiragino Sans GB W6"/>
                  </a:rPr>
                  <a:t>品牌沉淀</a:t>
                </a:r>
                <a:endParaRPr kumimoji="1" lang="zh-CN" altLang="en-US" sz="1050" dirty="0">
                  <a:solidFill>
                    <a:srgbClr val="90959E"/>
                  </a:solidFill>
                  <a:latin typeface="Hiragino Sans GB W6"/>
                  <a:ea typeface="Hiragino Sans GB W6"/>
                  <a:cs typeface="Hiragino Sans GB W6"/>
                </a:endParaRPr>
              </a:p>
            </p:txBody>
          </p:sp>
          <p:sp>
            <p:nvSpPr>
              <p:cNvPr id="96" name="矩形 95"/>
              <p:cNvSpPr/>
              <p:nvPr/>
            </p:nvSpPr>
            <p:spPr>
              <a:xfrm>
                <a:off x="4860032" y="1275606"/>
                <a:ext cx="1440160" cy="360040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solidFill>
                  <a:srgbClr val="ADB5BF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zh-CN" altLang="en-US" sz="1050" dirty="0" smtClean="0">
                    <a:solidFill>
                      <a:srgbClr val="000000"/>
                    </a:solidFill>
                    <a:latin typeface="Hiragino Sans GB W6"/>
                    <a:ea typeface="Hiragino Sans GB W6"/>
                    <a:cs typeface="Hiragino Sans GB W6"/>
                  </a:rPr>
                  <a:t>品牌传播</a:t>
                </a:r>
                <a:endParaRPr kumimoji="1" lang="zh-CN" altLang="en-US" sz="1050" dirty="0">
                  <a:solidFill>
                    <a:srgbClr val="000000"/>
                  </a:solidFill>
                  <a:latin typeface="Hiragino Sans GB W6"/>
                  <a:ea typeface="Hiragino Sans GB W6"/>
                  <a:cs typeface="Hiragino Sans GB W6"/>
                </a:endParaRPr>
              </a:p>
            </p:txBody>
          </p:sp>
        </p:grpSp>
        <p:sp>
          <p:nvSpPr>
            <p:cNvPr id="45" name="矩形 44"/>
            <p:cNvSpPr/>
            <p:nvPr/>
          </p:nvSpPr>
          <p:spPr>
            <a:xfrm>
              <a:off x="1724589" y="4227934"/>
              <a:ext cx="615163" cy="36004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200" dirty="0" smtClean="0">
                  <a:latin typeface="Hiragino Sans GB W6"/>
                  <a:ea typeface="Hiragino Sans GB W6"/>
                  <a:cs typeface="Hiragino Sans GB W6"/>
                </a:rPr>
                <a:t>收益</a:t>
              </a:r>
              <a:endParaRPr kumimoji="1" lang="zh-CN" altLang="en-US" sz="1200" dirty="0">
                <a:latin typeface="Hiragino Sans GB W6"/>
                <a:ea typeface="Hiragino Sans GB W6"/>
                <a:cs typeface="Hiragino Sans GB W6"/>
              </a:endParaRPr>
            </a:p>
          </p:txBody>
        </p:sp>
        <p:sp>
          <p:nvSpPr>
            <p:cNvPr id="46" name="右箭头 45"/>
            <p:cNvSpPr/>
            <p:nvPr/>
          </p:nvSpPr>
          <p:spPr>
            <a:xfrm>
              <a:off x="1691680" y="4731990"/>
              <a:ext cx="7272808" cy="216024"/>
            </a:xfrm>
            <a:prstGeom prst="rightArrow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rgbClr val="00000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2915816" y="4744817"/>
              <a:ext cx="314711" cy="181578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kumimoji="1" lang="zh-CN" altLang="en-US" sz="1400" b="1" dirty="0" smtClean="0">
                  <a:solidFill>
                    <a:srgbClr val="3A7AFF"/>
                  </a:solidFill>
                  <a:latin typeface="微软雅黑" pitchFamily="34" charset="-122"/>
                  <a:ea typeface="微软雅黑" pitchFamily="34" charset="-122"/>
                </a:rPr>
                <a:t>展示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4211960" y="4744817"/>
              <a:ext cx="314711" cy="181578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kumimoji="1" lang="zh-CN" altLang="en-US" sz="1400" b="1" dirty="0" smtClean="0">
                  <a:solidFill>
                    <a:srgbClr val="3A7AFF"/>
                  </a:solidFill>
                  <a:latin typeface="微软雅黑" pitchFamily="34" charset="-122"/>
                  <a:ea typeface="微软雅黑" pitchFamily="34" charset="-122"/>
                </a:rPr>
                <a:t>服务</a:t>
              </a: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5580112" y="4744817"/>
              <a:ext cx="303859" cy="181578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kumimoji="1" lang="zh-CN" altLang="en-US" sz="1400" b="1" dirty="0" smtClean="0">
                  <a:solidFill>
                    <a:srgbClr val="3A7AFF"/>
                  </a:solidFill>
                  <a:latin typeface="微软雅黑" pitchFamily="34" charset="-122"/>
                  <a:ea typeface="微软雅黑" pitchFamily="34" charset="-122"/>
                </a:rPr>
                <a:t>影响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6948264" y="4744817"/>
              <a:ext cx="303859" cy="181578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kumimoji="1" lang="zh-CN" altLang="en-US" sz="1400" b="1" dirty="0" smtClean="0">
                  <a:solidFill>
                    <a:srgbClr val="3A7AFF"/>
                  </a:solidFill>
                  <a:latin typeface="微软雅黑" pitchFamily="34" charset="-122"/>
                  <a:ea typeface="微软雅黑" pitchFamily="34" charset="-122"/>
                </a:rPr>
                <a:t>挖掘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8172400" y="4744817"/>
              <a:ext cx="314711" cy="181578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kumimoji="1" lang="zh-CN" altLang="en-US" sz="1400" b="1" dirty="0" smtClean="0">
                  <a:solidFill>
                    <a:srgbClr val="3A7AFF"/>
                  </a:solidFill>
                  <a:latin typeface="微软雅黑" pitchFamily="34" charset="-122"/>
                  <a:ea typeface="微软雅黑" pitchFamily="34" charset="-122"/>
                </a:rPr>
                <a:t>掌控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2483768" y="4227934"/>
              <a:ext cx="1224136" cy="360040"/>
            </a:xfrm>
            <a:prstGeom prst="rect">
              <a:avLst/>
            </a:prstGeom>
            <a:solidFill>
              <a:schemeClr val="accent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latin typeface="Hiragino Sans GB W6"/>
                <a:ea typeface="Hiragino Sans GB W6"/>
                <a:cs typeface="Hiragino Sans GB W6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3779912" y="4227934"/>
              <a:ext cx="1224136" cy="360040"/>
            </a:xfrm>
            <a:prstGeom prst="rect">
              <a:avLst/>
            </a:prstGeom>
            <a:solidFill>
              <a:schemeClr val="accent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latin typeface="Hiragino Sans GB W6"/>
                <a:ea typeface="Hiragino Sans GB W6"/>
                <a:cs typeface="Hiragino Sans GB W6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3976700" y="4325596"/>
              <a:ext cx="820738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kumimoji="1" lang="zh-CN" altLang="en-US" sz="900" b="1" dirty="0" smtClean="0">
                  <a:solidFill>
                    <a:schemeClr val="accent6"/>
                  </a:solidFill>
                  <a:latin typeface="微软雅黑" pitchFamily="34" charset="-122"/>
                  <a:ea typeface="微软雅黑" pitchFamily="34" charset="-122"/>
                </a:rPr>
                <a:t>流量、销售转化</a:t>
              </a:r>
            </a:p>
          </p:txBody>
        </p:sp>
        <p:sp>
          <p:nvSpPr>
            <p:cNvPr id="60" name="矩形 59"/>
            <p:cNvSpPr/>
            <p:nvPr/>
          </p:nvSpPr>
          <p:spPr>
            <a:xfrm>
              <a:off x="5101714" y="4227934"/>
              <a:ext cx="1224136" cy="360040"/>
            </a:xfrm>
            <a:prstGeom prst="rect">
              <a:avLst/>
            </a:prstGeom>
            <a:solidFill>
              <a:schemeClr val="accent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latin typeface="Hiragino Sans GB W6"/>
                <a:ea typeface="Hiragino Sans GB W6"/>
                <a:cs typeface="Hiragino Sans GB W6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5356188" y="4325596"/>
              <a:ext cx="705321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kumimoji="1" lang="zh-CN" altLang="en-US" sz="900" b="1" dirty="0" smtClean="0">
                  <a:solidFill>
                    <a:schemeClr val="accent6"/>
                  </a:solidFill>
                  <a:latin typeface="微软雅黑" pitchFamily="34" charset="-122"/>
                  <a:ea typeface="微软雅黑" pitchFamily="34" charset="-122"/>
                </a:rPr>
                <a:t>市场舆论引导</a:t>
              </a:r>
            </a:p>
          </p:txBody>
        </p:sp>
        <p:sp>
          <p:nvSpPr>
            <p:cNvPr id="64" name="矩形 63"/>
            <p:cNvSpPr/>
            <p:nvPr/>
          </p:nvSpPr>
          <p:spPr>
            <a:xfrm>
              <a:off x="6444208" y="4240761"/>
              <a:ext cx="1224136" cy="360040"/>
            </a:xfrm>
            <a:prstGeom prst="rect">
              <a:avLst/>
            </a:prstGeom>
            <a:solidFill>
              <a:schemeClr val="accent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latin typeface="Hiragino Sans GB W6"/>
                <a:ea typeface="Hiragino Sans GB W6"/>
                <a:cs typeface="Hiragino Sans GB W6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6724344" y="4336424"/>
              <a:ext cx="705321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kumimoji="1" lang="zh-CN" altLang="en-US" sz="900" b="1" dirty="0" smtClean="0">
                  <a:solidFill>
                    <a:schemeClr val="accent6"/>
                  </a:solidFill>
                  <a:latin typeface="微软雅黑" pitchFamily="34" charset="-122"/>
                  <a:ea typeface="微软雅黑" pitchFamily="34" charset="-122"/>
                </a:rPr>
                <a:t>用户深度参与</a:t>
              </a:r>
              <a:endParaRPr kumimoji="1" lang="en-US" altLang="zh-CN" sz="900" b="1" dirty="0" smtClean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7773873" y="4240761"/>
              <a:ext cx="1224136" cy="360040"/>
            </a:xfrm>
            <a:prstGeom prst="rect">
              <a:avLst/>
            </a:prstGeom>
            <a:solidFill>
              <a:schemeClr val="accent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latin typeface="Hiragino Sans GB W6"/>
                <a:ea typeface="Hiragino Sans GB W6"/>
                <a:cs typeface="Hiragino Sans GB W6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8110264" y="4328551"/>
              <a:ext cx="461665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kumimoji="1" lang="zh-CN" altLang="en-US" sz="900" b="1" dirty="0" smtClean="0">
                  <a:solidFill>
                    <a:schemeClr val="accent6"/>
                  </a:solidFill>
                  <a:latin typeface="微软雅黑" pitchFamily="34" charset="-122"/>
                  <a:ea typeface="微软雅黑" pitchFamily="34" charset="-122"/>
                </a:rPr>
                <a:t>忠实用户</a:t>
              </a:r>
              <a:endParaRPr kumimoji="1" lang="en-US" altLang="zh-CN" sz="900" b="1" dirty="0" smtClean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2749623" y="4325596"/>
              <a:ext cx="718145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kumimoji="1" lang="zh-CN" altLang="en-US" sz="900" b="1" dirty="0" smtClean="0">
                  <a:solidFill>
                    <a:schemeClr val="accent6"/>
                  </a:solidFill>
                  <a:latin typeface="微软雅黑" pitchFamily="34" charset="-122"/>
                  <a:ea typeface="微软雅黑" pitchFamily="34" charset="-122"/>
                </a:rPr>
                <a:t>品牌基础形象</a:t>
              </a:r>
            </a:p>
          </p:txBody>
        </p:sp>
        <p:sp>
          <p:nvSpPr>
            <p:cNvPr id="70" name="矩形 69"/>
            <p:cNvSpPr/>
            <p:nvPr/>
          </p:nvSpPr>
          <p:spPr>
            <a:xfrm>
              <a:off x="2411760" y="2067694"/>
              <a:ext cx="2592288" cy="1512168"/>
            </a:xfrm>
            <a:prstGeom prst="rect">
              <a:avLst/>
            </a:prstGeom>
            <a:solidFill>
              <a:schemeClr val="bg1"/>
            </a:solidFill>
            <a:ln w="12700" cmpd="sng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2483768" y="2139702"/>
              <a:ext cx="2444036" cy="432048"/>
            </a:xfrm>
            <a:prstGeom prst="rect">
              <a:avLst/>
            </a:prstGeom>
            <a:solidFill>
              <a:srgbClr val="3A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100" dirty="0" smtClean="0">
                  <a:latin typeface="Hiragino Sans GB W6"/>
                  <a:ea typeface="Hiragino Sans GB W6"/>
                  <a:cs typeface="Hiragino Sans GB W6"/>
                </a:rPr>
                <a:t>品牌专区</a:t>
              </a:r>
              <a:endParaRPr kumimoji="1" lang="zh-CN" altLang="en-US" sz="1100" dirty="0">
                <a:latin typeface="Hiragino Sans GB W6"/>
                <a:ea typeface="Hiragino Sans GB W6"/>
                <a:cs typeface="Hiragino Sans GB W6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2483768" y="2618104"/>
              <a:ext cx="2448272" cy="432048"/>
            </a:xfrm>
            <a:prstGeom prst="rect">
              <a:avLst/>
            </a:prstGeom>
            <a:solidFill>
              <a:srgbClr val="3A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100" dirty="0" smtClean="0">
                  <a:latin typeface="Hiragino Sans GB W6"/>
                  <a:ea typeface="Hiragino Sans GB W6"/>
                  <a:cs typeface="Hiragino Sans GB W6"/>
                </a:rPr>
                <a:t>品牌故事区</a:t>
              </a:r>
              <a:endParaRPr kumimoji="1" lang="zh-CN" altLang="en-US" sz="1100" dirty="0">
                <a:latin typeface="Hiragino Sans GB W6"/>
                <a:ea typeface="Hiragino Sans GB W6"/>
                <a:cs typeface="Hiragino Sans GB W6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2483768" y="3096506"/>
              <a:ext cx="2448272" cy="432048"/>
            </a:xfrm>
            <a:prstGeom prst="rect">
              <a:avLst/>
            </a:prstGeom>
            <a:solidFill>
              <a:srgbClr val="3A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100" dirty="0" smtClean="0">
                  <a:latin typeface="Hiragino Sans GB W6"/>
                  <a:ea typeface="Hiragino Sans GB W6"/>
                  <a:cs typeface="Hiragino Sans GB W6"/>
                </a:rPr>
                <a:t>官方导流区</a:t>
              </a:r>
              <a:endParaRPr kumimoji="1" lang="zh-CN" altLang="en-US" sz="1100" dirty="0">
                <a:latin typeface="Hiragino Sans GB W6"/>
                <a:ea typeface="Hiragino Sans GB W6"/>
                <a:cs typeface="Hiragino Sans GB W6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5148064" y="2139702"/>
              <a:ext cx="1080120" cy="648072"/>
            </a:xfrm>
            <a:prstGeom prst="rect">
              <a:avLst/>
            </a:prstGeom>
            <a:solidFill>
              <a:srgbClr val="3A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100" dirty="0" smtClean="0">
                  <a:latin typeface="Hiragino Sans GB W6"/>
                  <a:ea typeface="Hiragino Sans GB W6"/>
                  <a:cs typeface="Hiragino Sans GB W6"/>
                </a:rPr>
                <a:t>评测专栏</a:t>
              </a:r>
              <a:endParaRPr kumimoji="1" lang="en-US" altLang="zh-CN" sz="1100" dirty="0" smtClean="0">
                <a:latin typeface="Hiragino Sans GB W6"/>
                <a:ea typeface="Hiragino Sans GB W6"/>
                <a:cs typeface="Hiragino Sans GB W6"/>
              </a:endParaRPr>
            </a:p>
            <a:p>
              <a:pPr algn="ctr"/>
              <a:r>
                <a:rPr kumimoji="1" lang="zh-CN" altLang="zh-CN" sz="1000" dirty="0" smtClean="0">
                  <a:latin typeface="Hiragino Sans GB W6"/>
                  <a:ea typeface="Hiragino Sans GB W6"/>
                  <a:cs typeface="Hiragino Sans GB W6"/>
                </a:rPr>
                <a:t>（</a:t>
              </a:r>
              <a:r>
                <a:rPr kumimoji="1" lang="en-US" altLang="zh-CN" sz="1000" dirty="0" smtClean="0">
                  <a:latin typeface="Hiragino Sans GB W6"/>
                  <a:ea typeface="Hiragino Sans GB W6"/>
                  <a:cs typeface="Hiragino Sans GB W6"/>
                </a:rPr>
                <a:t>PGC+UGC</a:t>
              </a:r>
              <a:r>
                <a:rPr kumimoji="1" lang="zh-CN" altLang="zh-CN" sz="1000" dirty="0" smtClean="0">
                  <a:latin typeface="Hiragino Sans GB W6"/>
                  <a:ea typeface="Hiragino Sans GB W6"/>
                  <a:cs typeface="Hiragino Sans GB W6"/>
                </a:rPr>
                <a:t>）</a:t>
              </a:r>
              <a:endParaRPr kumimoji="1" lang="zh-CN" altLang="en-US" sz="1000" dirty="0">
                <a:latin typeface="Hiragino Sans GB W6"/>
                <a:ea typeface="Hiragino Sans GB W6"/>
                <a:cs typeface="Hiragino Sans GB W6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5148064" y="2859782"/>
              <a:ext cx="1080120" cy="648072"/>
            </a:xfrm>
            <a:prstGeom prst="rect">
              <a:avLst/>
            </a:prstGeom>
            <a:solidFill>
              <a:srgbClr val="3A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200" dirty="0" smtClean="0">
                  <a:latin typeface="Hiragino Sans GB W6"/>
                  <a:ea typeface="Hiragino Sans GB W6"/>
                  <a:cs typeface="Hiragino Sans GB W6"/>
                </a:rPr>
                <a:t>官媒窗口</a:t>
              </a:r>
              <a:endParaRPr kumimoji="1" lang="zh-CN" altLang="en-US" sz="1200" dirty="0">
                <a:latin typeface="Hiragino Sans GB W6"/>
                <a:ea typeface="Hiragino Sans GB W6"/>
                <a:cs typeface="Hiragino Sans GB W6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6418550" y="2067694"/>
              <a:ext cx="1211307" cy="1512168"/>
            </a:xfrm>
            <a:prstGeom prst="rect">
              <a:avLst/>
            </a:prstGeom>
            <a:solidFill>
              <a:schemeClr val="bg1"/>
            </a:solidFill>
            <a:ln w="12700" cmpd="sng">
              <a:solidFill>
                <a:schemeClr val="accent2">
                  <a:lumMod val="10000"/>
                  <a:lumOff val="9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477729" y="2139702"/>
              <a:ext cx="1080120" cy="1368152"/>
            </a:xfrm>
            <a:prstGeom prst="rect">
              <a:avLst/>
            </a:prstGeom>
            <a:solidFill>
              <a:srgbClr val="507EC4">
                <a:alpha val="4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100" dirty="0" smtClean="0">
                  <a:latin typeface="Hiragino Sans GB W6"/>
                  <a:ea typeface="Hiragino Sans GB W6"/>
                  <a:cs typeface="Hiragino Sans GB W6"/>
                </a:rPr>
                <a:t>互动玩法区</a:t>
              </a:r>
              <a:endParaRPr kumimoji="1" lang="zh-CN" altLang="en-US" sz="1100" dirty="0">
                <a:latin typeface="Hiragino Sans GB W6"/>
                <a:ea typeface="Hiragino Sans GB W6"/>
                <a:cs typeface="Hiragino Sans GB W6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7740352" y="2067694"/>
              <a:ext cx="1211307" cy="1512168"/>
            </a:xfrm>
            <a:prstGeom prst="rect">
              <a:avLst/>
            </a:prstGeom>
            <a:solidFill>
              <a:schemeClr val="bg1"/>
            </a:solidFill>
            <a:ln w="12700" cmpd="sng">
              <a:solidFill>
                <a:schemeClr val="accent2">
                  <a:lumMod val="10000"/>
                  <a:lumOff val="9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9" name="矩形 78"/>
            <p:cNvSpPr/>
            <p:nvPr/>
          </p:nvSpPr>
          <p:spPr>
            <a:xfrm>
              <a:off x="7812360" y="2139702"/>
              <a:ext cx="1080120" cy="1368152"/>
            </a:xfrm>
            <a:prstGeom prst="rect">
              <a:avLst/>
            </a:prstGeom>
            <a:solidFill>
              <a:srgbClr val="507EC4">
                <a:alpha val="4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100" dirty="0" smtClean="0">
                  <a:latin typeface="Hiragino Sans GB W6"/>
                  <a:ea typeface="Hiragino Sans GB W6"/>
                  <a:cs typeface="Hiragino Sans GB W6"/>
                </a:rPr>
                <a:t>品牌社区</a:t>
              </a:r>
              <a:endParaRPr kumimoji="1" lang="zh-CN" altLang="en-US" sz="1100" dirty="0">
                <a:latin typeface="Hiragino Sans GB W6"/>
                <a:ea typeface="Hiragino Sans GB W6"/>
                <a:cs typeface="Hiragino Sans GB W6"/>
              </a:endParaRPr>
            </a:p>
          </p:txBody>
        </p:sp>
        <p:sp>
          <p:nvSpPr>
            <p:cNvPr id="80" name="上箭头 79"/>
            <p:cNvSpPr/>
            <p:nvPr/>
          </p:nvSpPr>
          <p:spPr>
            <a:xfrm>
              <a:off x="2699792" y="1872370"/>
              <a:ext cx="792088" cy="144016"/>
            </a:xfrm>
            <a:prstGeom prst="upArrow">
              <a:avLst/>
            </a:prstGeom>
            <a:solidFill>
              <a:srgbClr val="3A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1" name="上箭头 80"/>
            <p:cNvSpPr/>
            <p:nvPr/>
          </p:nvSpPr>
          <p:spPr>
            <a:xfrm>
              <a:off x="3923928" y="1877324"/>
              <a:ext cx="792088" cy="144016"/>
            </a:xfrm>
            <a:prstGeom prst="upArrow">
              <a:avLst/>
            </a:prstGeom>
            <a:solidFill>
              <a:srgbClr val="3A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2" name="上箭头 81"/>
            <p:cNvSpPr/>
            <p:nvPr/>
          </p:nvSpPr>
          <p:spPr>
            <a:xfrm>
              <a:off x="5292080" y="1872370"/>
              <a:ext cx="792088" cy="144016"/>
            </a:xfrm>
            <a:prstGeom prst="upArrow">
              <a:avLst/>
            </a:prstGeom>
            <a:solidFill>
              <a:srgbClr val="3A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3" name="上箭头 82"/>
            <p:cNvSpPr/>
            <p:nvPr/>
          </p:nvSpPr>
          <p:spPr>
            <a:xfrm>
              <a:off x="6588224" y="1877324"/>
              <a:ext cx="792088" cy="144016"/>
            </a:xfrm>
            <a:prstGeom prst="upArrow">
              <a:avLst/>
            </a:prstGeom>
            <a:solidFill>
              <a:srgbClr val="4B9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4" name="上箭头 83"/>
            <p:cNvSpPr/>
            <p:nvPr/>
          </p:nvSpPr>
          <p:spPr>
            <a:xfrm>
              <a:off x="7956376" y="1877324"/>
              <a:ext cx="792088" cy="144016"/>
            </a:xfrm>
            <a:prstGeom prst="upArrow">
              <a:avLst/>
            </a:prstGeom>
            <a:solidFill>
              <a:srgbClr val="4B9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5" name="上箭头 84"/>
            <p:cNvSpPr/>
            <p:nvPr/>
          </p:nvSpPr>
          <p:spPr>
            <a:xfrm rot="10800000">
              <a:off x="2699792" y="3646916"/>
              <a:ext cx="792088" cy="144016"/>
            </a:xfrm>
            <a:prstGeom prst="upArrow">
              <a:avLst/>
            </a:prstGeom>
            <a:solidFill>
              <a:srgbClr val="3A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6" name="上箭头 85"/>
            <p:cNvSpPr/>
            <p:nvPr/>
          </p:nvSpPr>
          <p:spPr>
            <a:xfrm rot="10800000">
              <a:off x="3923928" y="3651870"/>
              <a:ext cx="792088" cy="144016"/>
            </a:xfrm>
            <a:prstGeom prst="upArrow">
              <a:avLst/>
            </a:prstGeom>
            <a:solidFill>
              <a:srgbClr val="3A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7" name="上箭头 86"/>
            <p:cNvSpPr/>
            <p:nvPr/>
          </p:nvSpPr>
          <p:spPr>
            <a:xfrm rot="10800000">
              <a:off x="5292080" y="3646916"/>
              <a:ext cx="792088" cy="144016"/>
            </a:xfrm>
            <a:prstGeom prst="upArrow">
              <a:avLst/>
            </a:prstGeom>
            <a:solidFill>
              <a:srgbClr val="3A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8" name="上箭头 87"/>
            <p:cNvSpPr/>
            <p:nvPr/>
          </p:nvSpPr>
          <p:spPr>
            <a:xfrm rot="10800000">
              <a:off x="6588224" y="3651870"/>
              <a:ext cx="792088" cy="144016"/>
            </a:xfrm>
            <a:prstGeom prst="upArrow">
              <a:avLst/>
            </a:prstGeom>
            <a:solidFill>
              <a:srgbClr val="4B9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9" name="上箭头 88"/>
            <p:cNvSpPr/>
            <p:nvPr/>
          </p:nvSpPr>
          <p:spPr>
            <a:xfrm rot="10800000">
              <a:off x="7956376" y="3651870"/>
              <a:ext cx="792088" cy="144016"/>
            </a:xfrm>
            <a:prstGeom prst="upArrow">
              <a:avLst/>
            </a:prstGeom>
            <a:solidFill>
              <a:srgbClr val="4B9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0" name="文本框 89"/>
            <p:cNvSpPr txBox="1"/>
            <p:nvPr/>
          </p:nvSpPr>
          <p:spPr>
            <a:xfrm>
              <a:off x="1102452" y="1347614"/>
              <a:ext cx="347267" cy="2075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kumimoji="1" lang="zh-CN" altLang="en-US" sz="1600" dirty="0" smtClean="0">
                  <a:solidFill>
                    <a:srgbClr val="3A7AFF"/>
                  </a:solidFill>
                  <a:latin typeface="Hiragino Sans GB W6"/>
                  <a:ea typeface="Hiragino Sans GB W6"/>
                  <a:cs typeface="Hiragino Sans GB W6"/>
                </a:rPr>
                <a:t>用户</a:t>
              </a: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1102452" y="3911360"/>
              <a:ext cx="347267" cy="4150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endParaRPr kumimoji="1" lang="en-US" altLang="zh-CN" sz="1600" dirty="0" smtClean="0">
                <a:solidFill>
                  <a:srgbClr val="3A7AFF"/>
                </a:solidFill>
                <a:latin typeface="Hiragino Sans GB W6"/>
                <a:ea typeface="Hiragino Sans GB W6"/>
                <a:cs typeface="Hiragino Sans GB W6"/>
              </a:endParaRPr>
            </a:p>
            <a:p>
              <a:r>
                <a:rPr kumimoji="1" lang="zh-CN" altLang="en-US" sz="1600" dirty="0" smtClean="0">
                  <a:solidFill>
                    <a:srgbClr val="3A7AFF"/>
                  </a:solidFill>
                  <a:latin typeface="Hiragino Sans GB W6"/>
                  <a:ea typeface="Hiragino Sans GB W6"/>
                  <a:cs typeface="Hiragino Sans GB W6"/>
                </a:rPr>
                <a:t>客户</a:t>
              </a:r>
            </a:p>
          </p:txBody>
        </p:sp>
      </p:grpSp>
      <p:sp>
        <p:nvSpPr>
          <p:cNvPr id="105" name="右箭头 104"/>
          <p:cNvSpPr/>
          <p:nvPr/>
        </p:nvSpPr>
        <p:spPr>
          <a:xfrm rot="10800000">
            <a:off x="2322487" y="3528399"/>
            <a:ext cx="1268327" cy="1025259"/>
          </a:xfrm>
          <a:prstGeom prst="rightArrow">
            <a:avLst/>
          </a:prstGeom>
          <a:solidFill>
            <a:srgbClr val="4B9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6" name="文本框 105"/>
          <p:cNvSpPr txBox="1"/>
          <p:nvPr/>
        </p:nvSpPr>
        <p:spPr>
          <a:xfrm>
            <a:off x="708720" y="1452820"/>
            <a:ext cx="161589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kumimoji="1" lang="zh-CN" altLang="en-US" sz="1600" dirty="0" smtClean="0">
                <a:solidFill>
                  <a:srgbClr val="3A7AFF"/>
                </a:solidFill>
                <a:latin typeface="Hiragino Sans GB W6"/>
                <a:ea typeface="Hiragino Sans GB W6"/>
                <a:cs typeface="Hiragino Sans GB W6"/>
              </a:rPr>
              <a:t>时效品专</a:t>
            </a:r>
            <a:r>
              <a:rPr kumimoji="1" lang="en-US" altLang="zh-CN" sz="1600" dirty="0" smtClean="0">
                <a:solidFill>
                  <a:srgbClr val="3A7AFF"/>
                </a:solidFill>
                <a:latin typeface="Hiragino Sans GB W6"/>
                <a:ea typeface="Hiragino Sans GB W6"/>
                <a:cs typeface="Hiragino Sans GB W6"/>
              </a:rPr>
              <a:t>MAX</a:t>
            </a:r>
            <a:endParaRPr kumimoji="1" lang="zh-CN" altLang="en-US" sz="1600" dirty="0" smtClean="0">
              <a:solidFill>
                <a:srgbClr val="3A7AFF"/>
              </a:solidFill>
              <a:latin typeface="Hiragino Sans GB W6"/>
              <a:ea typeface="Hiragino Sans GB W6"/>
              <a:cs typeface="Hiragino Sans GB W6"/>
            </a:endParaRPr>
          </a:p>
        </p:txBody>
      </p:sp>
      <p:pic>
        <p:nvPicPr>
          <p:cNvPr id="107" name="图片 1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630" y="1794934"/>
            <a:ext cx="1299570" cy="504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954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E47E2364-A849-814C-87D0-39347F5134B8}"/>
              </a:ext>
            </a:extLst>
          </p:cNvPr>
          <p:cNvSpPr txBox="1"/>
          <p:nvPr/>
        </p:nvSpPr>
        <p:spPr>
          <a:xfrm>
            <a:off x="1740503" y="450599"/>
            <a:ext cx="433267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dirty="0" smtClean="0">
                <a:latin typeface="Hiragino Sans GB W6"/>
                <a:ea typeface="Hiragino Sans GB W6"/>
                <a:cs typeface="Hiragino Sans GB W6"/>
              </a:rPr>
              <a:t>客户案例</a:t>
            </a:r>
            <a:r>
              <a:rPr lang="en-US" altLang="zh-CN" sz="2800" dirty="0" smtClean="0">
                <a:latin typeface="Hiragino Sans GB W6"/>
                <a:ea typeface="Hiragino Sans GB W6"/>
                <a:cs typeface="Hiragino Sans GB W6"/>
              </a:rPr>
              <a:t>-IQOO</a:t>
            </a:r>
            <a:r>
              <a:rPr lang="zh-CN" altLang="en-US" sz="2800" dirty="0" smtClean="0">
                <a:latin typeface="Hiragino Sans GB W6"/>
                <a:ea typeface="Hiragino Sans GB W6"/>
                <a:cs typeface="Hiragino Sans GB W6"/>
              </a:rPr>
              <a:t> 新机发布</a:t>
            </a:r>
            <a:endParaRPr lang="zh-CN" altLang="en-US" sz="2800" dirty="0">
              <a:latin typeface="Hiragino Sans GB W6"/>
              <a:ea typeface="Hiragino Sans GB W6"/>
              <a:cs typeface="Hiragino Sans GB W6"/>
            </a:endParaRPr>
          </a:p>
        </p:txBody>
      </p:sp>
      <p:pic>
        <p:nvPicPr>
          <p:cNvPr id="125" name="图片 1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626" y="1439334"/>
            <a:ext cx="1299570" cy="504613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cxnSp>
        <p:nvCxnSpPr>
          <p:cNvPr id="97" name="直接连接符 42"/>
          <p:cNvCxnSpPr/>
          <p:nvPr/>
        </p:nvCxnSpPr>
        <p:spPr>
          <a:xfrm flipV="1">
            <a:off x="2814007" y="4402667"/>
            <a:ext cx="3078793" cy="1991620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7"/>
          <p:cNvCxnSpPr/>
          <p:nvPr/>
        </p:nvCxnSpPr>
        <p:spPr>
          <a:xfrm>
            <a:off x="2641600" y="1524000"/>
            <a:ext cx="3183467" cy="2032000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组合 18"/>
          <p:cNvGrpSpPr/>
          <p:nvPr/>
        </p:nvGrpSpPr>
        <p:grpSpPr>
          <a:xfrm>
            <a:off x="1865097" y="1898379"/>
            <a:ext cx="2825024" cy="4206141"/>
            <a:chOff x="4085084" y="926983"/>
            <a:chExt cx="3700467" cy="5509572"/>
          </a:xfrm>
        </p:grpSpPr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xmlns="" id="{5720EB12-43DE-1347-9026-CFBC3E566C65}"/>
                </a:ext>
              </a:extLst>
            </p:cNvPr>
            <p:cNvSpPr/>
            <p:nvPr/>
          </p:nvSpPr>
          <p:spPr>
            <a:xfrm>
              <a:off x="5045912" y="926983"/>
              <a:ext cx="1505583" cy="4031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zh-CN" altLang="en-US" sz="1400" b="1" dirty="0">
                  <a:solidFill>
                    <a:srgbClr val="E0203B"/>
                  </a:solidFill>
                  <a:latin typeface="Hiragino Sans GB W3"/>
                  <a:ea typeface="Hiragino Sans GB W3"/>
                  <a:cs typeface="Hiragino Sans GB W3"/>
                </a:rPr>
                <a:t>原品专</a:t>
              </a:r>
            </a:p>
          </p:txBody>
        </p:sp>
        <p:sp>
          <p:nvSpPr>
            <p:cNvPr id="102" name="矩形 101">
              <a:extLst>
                <a:ext uri="{FF2B5EF4-FFF2-40B4-BE49-F238E27FC236}">
                  <a16:creationId xmlns:a16="http://schemas.microsoft.com/office/drawing/2014/main" xmlns="" id="{5720EB12-43DE-1347-9026-CFBC3E566C65}"/>
                </a:ext>
              </a:extLst>
            </p:cNvPr>
            <p:cNvSpPr/>
            <p:nvPr/>
          </p:nvSpPr>
          <p:spPr>
            <a:xfrm>
              <a:off x="5037990" y="2181589"/>
              <a:ext cx="2406909" cy="4031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zh-CN" altLang="en-US" sz="1400" b="1" dirty="0" smtClean="0">
                  <a:solidFill>
                    <a:srgbClr val="E0203B"/>
                  </a:solidFill>
                  <a:latin typeface="Hiragino Sans GB W3"/>
                  <a:ea typeface="Hiragino Sans GB W3"/>
                  <a:cs typeface="Hiragino Sans GB W3"/>
                </a:rPr>
                <a:t>宣发</a:t>
              </a:r>
              <a:r>
                <a:rPr kumimoji="1" lang="en-US" altLang="zh-CN" sz="1400" b="1" dirty="0" smtClean="0">
                  <a:solidFill>
                    <a:srgbClr val="E0203B"/>
                  </a:solidFill>
                  <a:latin typeface="Hiragino Sans GB W3"/>
                  <a:ea typeface="Hiragino Sans GB W3"/>
                  <a:cs typeface="Hiragino Sans GB W3"/>
                </a:rPr>
                <a:t>banner</a:t>
              </a:r>
              <a:endParaRPr kumimoji="1" lang="en-US" altLang="zh-CN" sz="1400" b="1" dirty="0">
                <a:solidFill>
                  <a:srgbClr val="E0203B"/>
                </a:solidFill>
                <a:latin typeface="Hiragino Sans GB W3"/>
                <a:ea typeface="Hiragino Sans GB W3"/>
                <a:cs typeface="Hiragino Sans GB W3"/>
              </a:endParaRPr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xmlns="" id="{5720EB12-43DE-1347-9026-CFBC3E566C65}"/>
                </a:ext>
              </a:extLst>
            </p:cNvPr>
            <p:cNvSpPr/>
            <p:nvPr/>
          </p:nvSpPr>
          <p:spPr>
            <a:xfrm>
              <a:off x="5029810" y="3595769"/>
              <a:ext cx="2755741" cy="4031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zh-CN" altLang="en-US" sz="1400" b="1" dirty="0" smtClean="0">
                  <a:solidFill>
                    <a:srgbClr val="E0203B"/>
                  </a:solidFill>
                  <a:latin typeface="Hiragino Sans GB W3"/>
                  <a:ea typeface="Hiragino Sans GB W3"/>
                  <a:cs typeface="Hiragino Sans GB W3"/>
                </a:rPr>
                <a:t>大咖专栏</a:t>
              </a:r>
              <a:endParaRPr kumimoji="1" lang="en-US" altLang="zh-CN" sz="1400" b="1" dirty="0">
                <a:solidFill>
                  <a:srgbClr val="E0203B"/>
                </a:solidFill>
                <a:latin typeface="Hiragino Sans GB W3"/>
                <a:ea typeface="Hiragino Sans GB W3"/>
                <a:cs typeface="Hiragino Sans GB W3"/>
              </a:endParaRPr>
            </a:p>
          </p:txBody>
        </p:sp>
        <p:sp>
          <p:nvSpPr>
            <p:cNvPr id="104" name="矩形 103">
              <a:extLst>
                <a:ext uri="{FF2B5EF4-FFF2-40B4-BE49-F238E27FC236}">
                  <a16:creationId xmlns:a16="http://schemas.microsoft.com/office/drawing/2014/main" xmlns="" id="{5720EB12-43DE-1347-9026-CFBC3E566C65}"/>
                </a:ext>
              </a:extLst>
            </p:cNvPr>
            <p:cNvSpPr/>
            <p:nvPr/>
          </p:nvSpPr>
          <p:spPr>
            <a:xfrm>
              <a:off x="5062572" y="4660713"/>
              <a:ext cx="2058083" cy="4031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zh-CN" altLang="en-US" sz="1400" b="1" dirty="0" smtClean="0">
                  <a:solidFill>
                    <a:srgbClr val="E0203B"/>
                  </a:solidFill>
                  <a:latin typeface="Hiragino Sans GB W3"/>
                  <a:ea typeface="Hiragino Sans GB W3"/>
                  <a:cs typeface="Hiragino Sans GB W3"/>
                </a:rPr>
                <a:t>焦点资讯</a:t>
              </a:r>
              <a:endParaRPr kumimoji="1" lang="en-US" altLang="zh-CN" sz="1400" b="1" dirty="0">
                <a:solidFill>
                  <a:srgbClr val="E0203B"/>
                </a:solidFill>
                <a:latin typeface="Hiragino Sans GB W3"/>
                <a:ea typeface="Hiragino Sans GB W3"/>
                <a:cs typeface="Hiragino Sans GB W3"/>
              </a:endParaRPr>
            </a:p>
          </p:txBody>
        </p:sp>
        <p:sp>
          <p:nvSpPr>
            <p:cNvPr id="108" name="矩形 107">
              <a:extLst>
                <a:ext uri="{FF2B5EF4-FFF2-40B4-BE49-F238E27FC236}">
                  <a16:creationId xmlns:a16="http://schemas.microsoft.com/office/drawing/2014/main" xmlns="" id="{5720EB12-43DE-1347-9026-CFBC3E566C65}"/>
                </a:ext>
              </a:extLst>
            </p:cNvPr>
            <p:cNvSpPr/>
            <p:nvPr/>
          </p:nvSpPr>
          <p:spPr>
            <a:xfrm>
              <a:off x="5062572" y="6033402"/>
              <a:ext cx="2058083" cy="4031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zh-CN" altLang="en-US" sz="1400" b="1" dirty="0">
                  <a:solidFill>
                    <a:srgbClr val="E0203B"/>
                  </a:solidFill>
                  <a:latin typeface="Hiragino Sans GB W3"/>
                  <a:ea typeface="Hiragino Sans GB W3"/>
                  <a:cs typeface="Hiragino Sans GB W3"/>
                </a:rPr>
                <a:t>网</a:t>
              </a:r>
              <a:r>
                <a:rPr kumimoji="1" lang="zh-CN" altLang="en-US" sz="1400" b="1" dirty="0" smtClean="0">
                  <a:solidFill>
                    <a:srgbClr val="E0203B"/>
                  </a:solidFill>
                  <a:latin typeface="Hiragino Sans GB W3"/>
                  <a:ea typeface="Hiragino Sans GB W3"/>
                  <a:cs typeface="Hiragino Sans GB W3"/>
                </a:rPr>
                <a:t>民投票</a:t>
              </a:r>
              <a:endParaRPr kumimoji="1" lang="en-US" altLang="zh-CN" sz="1400" b="1" dirty="0">
                <a:solidFill>
                  <a:srgbClr val="E0203B"/>
                </a:solidFill>
                <a:latin typeface="Hiragino Sans GB W3"/>
                <a:ea typeface="Hiragino Sans GB W3"/>
                <a:cs typeface="Hiragino Sans GB W3"/>
              </a:endParaRPr>
            </a:p>
          </p:txBody>
        </p:sp>
        <p:cxnSp>
          <p:nvCxnSpPr>
            <p:cNvPr id="109" name="直接连接符 24"/>
            <p:cNvCxnSpPr/>
            <p:nvPr/>
          </p:nvCxnSpPr>
          <p:spPr>
            <a:xfrm>
              <a:off x="4103035" y="1094595"/>
              <a:ext cx="799544" cy="0"/>
            </a:xfrm>
            <a:prstGeom prst="line">
              <a:avLst/>
            </a:prstGeom>
            <a:ln>
              <a:solidFill>
                <a:srgbClr val="3366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接连接符 25"/>
            <p:cNvCxnSpPr/>
            <p:nvPr/>
          </p:nvCxnSpPr>
          <p:spPr>
            <a:xfrm>
              <a:off x="4085084" y="2431033"/>
              <a:ext cx="839675" cy="0"/>
            </a:xfrm>
            <a:prstGeom prst="line">
              <a:avLst/>
            </a:prstGeom>
            <a:ln>
              <a:solidFill>
                <a:srgbClr val="3366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26"/>
            <p:cNvCxnSpPr/>
            <p:nvPr/>
          </p:nvCxnSpPr>
          <p:spPr>
            <a:xfrm>
              <a:off x="4164323" y="3824859"/>
              <a:ext cx="738256" cy="0"/>
            </a:xfrm>
            <a:prstGeom prst="line">
              <a:avLst/>
            </a:prstGeom>
            <a:ln>
              <a:solidFill>
                <a:srgbClr val="3366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27"/>
            <p:cNvCxnSpPr/>
            <p:nvPr/>
          </p:nvCxnSpPr>
          <p:spPr>
            <a:xfrm>
              <a:off x="4205092" y="4913243"/>
              <a:ext cx="741849" cy="0"/>
            </a:xfrm>
            <a:prstGeom prst="line">
              <a:avLst/>
            </a:prstGeom>
            <a:ln>
              <a:solidFill>
                <a:srgbClr val="3366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28"/>
            <p:cNvCxnSpPr/>
            <p:nvPr/>
          </p:nvCxnSpPr>
          <p:spPr>
            <a:xfrm>
              <a:off x="4159357" y="6248018"/>
              <a:ext cx="787584" cy="0"/>
            </a:xfrm>
            <a:prstGeom prst="line">
              <a:avLst/>
            </a:prstGeom>
            <a:ln>
              <a:solidFill>
                <a:srgbClr val="3366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0" name="矩形 119">
            <a:extLst>
              <a:ext uri="{FF2B5EF4-FFF2-40B4-BE49-F238E27FC236}">
                <a16:creationId xmlns:a16="http://schemas.microsoft.com/office/drawing/2014/main" xmlns="" id="{5720EB12-43DE-1347-9026-CFBC3E566C65}"/>
              </a:ext>
            </a:extLst>
          </p:cNvPr>
          <p:cNvSpPr/>
          <p:nvPr/>
        </p:nvSpPr>
        <p:spPr>
          <a:xfrm>
            <a:off x="4217488" y="1642958"/>
            <a:ext cx="6198400" cy="646331"/>
          </a:xfrm>
          <a:prstGeom prst="rect">
            <a:avLst/>
          </a:prstGeom>
          <a:effectLst/>
        </p:spPr>
        <p:txBody>
          <a:bodyPr vert="horz" wrap="square">
            <a:spAutoFit/>
          </a:bodyPr>
          <a:lstStyle/>
          <a:p>
            <a:pPr algn="ctr"/>
            <a:r>
              <a:rPr kumimoji="1" lang="zh-CN" altLang="en-US" sz="3600" dirty="0" smtClean="0">
                <a:solidFill>
                  <a:srgbClr val="3A7AFF"/>
                </a:solidFill>
                <a:latin typeface="Hiragino Sans GB W6"/>
                <a:ea typeface="Hiragino Sans GB W6"/>
                <a:cs typeface="Hiragino Sans GB W6"/>
              </a:rPr>
              <a:t>包揽用户点击，全面霸屏模式</a:t>
            </a:r>
            <a:endParaRPr kumimoji="1" lang="en-US" altLang="zh-CN" sz="3600" dirty="0">
              <a:solidFill>
                <a:srgbClr val="3A7AFF"/>
              </a:solidFill>
              <a:latin typeface="Hiragino Sans GB W6"/>
              <a:ea typeface="Hiragino Sans GB W6"/>
              <a:cs typeface="Hiragino Sans GB W6"/>
            </a:endParaRPr>
          </a:p>
        </p:txBody>
      </p:sp>
      <p:graphicFrame>
        <p:nvGraphicFramePr>
          <p:cNvPr id="122" name="图表 1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1098421"/>
              </p:ext>
            </p:extLst>
          </p:nvPr>
        </p:nvGraphicFramePr>
        <p:xfrm>
          <a:off x="5364735" y="2362260"/>
          <a:ext cx="5946727" cy="4051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3" name="矩形 122"/>
          <p:cNvSpPr/>
          <p:nvPr/>
        </p:nvSpPr>
        <p:spPr>
          <a:xfrm>
            <a:off x="3810432" y="3575161"/>
            <a:ext cx="2858827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Hiragino Sans GB W3"/>
                <a:ea typeface="Hiragino Sans GB W3"/>
                <a:cs typeface="Hiragino Sans GB W3"/>
              </a:rPr>
              <a:t>区域点击占整体点击</a:t>
            </a:r>
            <a:r>
              <a:rPr lang="en-US" altLang="zh-CN" sz="3200" dirty="0">
                <a:solidFill>
                  <a:srgbClr val="E0203B"/>
                </a:solidFill>
                <a:latin typeface="Hiragino Sans GB W6"/>
                <a:ea typeface="Hiragino Sans GB W6"/>
                <a:cs typeface="Hiragino Sans GB W6"/>
              </a:rPr>
              <a:t>90%</a:t>
            </a:r>
            <a:endParaRPr lang="en-US" altLang="zh-CN" sz="2400" dirty="0">
              <a:solidFill>
                <a:srgbClr val="E0203B"/>
              </a:solidFill>
              <a:latin typeface="Hiragino Sans GB W6"/>
              <a:ea typeface="Hiragino Sans GB W6"/>
              <a:cs typeface="Hiragino Sans GB W6"/>
            </a:endParaRPr>
          </a:p>
          <a:p>
            <a:pPr algn="ctr"/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latin typeface="Hiragino Sans GB W3"/>
                <a:ea typeface="Hiragino Sans GB W3"/>
                <a:cs typeface="Hiragino Sans GB W3"/>
              </a:rPr>
              <a:t>完美霸屏</a:t>
            </a:r>
            <a:r>
              <a:rPr lang="en-US" altLang="zh-CN" sz="1400" b="1" dirty="0">
                <a:solidFill>
                  <a:schemeClr val="bg1">
                    <a:lumMod val="50000"/>
                  </a:schemeClr>
                </a:solidFill>
                <a:latin typeface="Hiragino Sans GB W3"/>
                <a:ea typeface="Hiragino Sans GB W3"/>
                <a:cs typeface="Hiragino Sans GB W3"/>
              </a:rPr>
              <a:t>+</a:t>
            </a:r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latin typeface="Hiragino Sans GB W3"/>
                <a:ea typeface="Hiragino Sans GB W3"/>
                <a:cs typeface="Hiragino Sans GB W3"/>
              </a:rPr>
              <a:t>拦截竞品</a:t>
            </a:r>
          </a:p>
        </p:txBody>
      </p:sp>
      <p:sp>
        <p:nvSpPr>
          <p:cNvPr id="124" name="矩形 123">
            <a:extLst>
              <a:ext uri="{FF2B5EF4-FFF2-40B4-BE49-F238E27FC236}">
                <a16:creationId xmlns:a16="http://schemas.microsoft.com/office/drawing/2014/main" xmlns="" id="{5720EB12-43DE-1347-9026-CFBC3E566C65}"/>
              </a:ext>
            </a:extLst>
          </p:cNvPr>
          <p:cNvSpPr/>
          <p:nvPr/>
        </p:nvSpPr>
        <p:spPr>
          <a:xfrm>
            <a:off x="5384797" y="6069126"/>
            <a:ext cx="604522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sz="1050" dirty="0">
                <a:solidFill>
                  <a:schemeClr val="bg1">
                    <a:lumMod val="50000"/>
                  </a:schemeClr>
                </a:solidFill>
                <a:latin typeface="Hiragino Sans GB W3"/>
                <a:ea typeface="Hiragino Sans GB W3"/>
                <a:cs typeface="Hiragino Sans GB W3"/>
              </a:rPr>
              <a:t>备注：用户点击为</a:t>
            </a:r>
            <a:r>
              <a:rPr kumimoji="1" lang="en-US" altLang="zh-CN" sz="1050" dirty="0" err="1">
                <a:solidFill>
                  <a:schemeClr val="bg1">
                    <a:lumMod val="50000"/>
                  </a:schemeClr>
                </a:solidFill>
                <a:latin typeface="Hiragino Sans GB W3"/>
                <a:ea typeface="Hiragino Sans GB W3"/>
                <a:cs typeface="Hiragino Sans GB W3"/>
              </a:rPr>
              <a:t>iQOO</a:t>
            </a:r>
            <a:r>
              <a:rPr kumimoji="1" lang="zh-CN" altLang="en-US" sz="1050" dirty="0">
                <a:solidFill>
                  <a:schemeClr val="bg1">
                    <a:lumMod val="50000"/>
                  </a:schemeClr>
                </a:solidFill>
                <a:latin typeface="Hiragino Sans GB W3"/>
                <a:ea typeface="Hiragino Sans GB W3"/>
                <a:cs typeface="Hiragino Sans GB W3"/>
              </a:rPr>
              <a:t>词包的表现数据</a:t>
            </a:r>
            <a:endParaRPr kumimoji="1" lang="en-US" altLang="zh-CN" sz="1050" dirty="0">
              <a:solidFill>
                <a:schemeClr val="bg1">
                  <a:lumMod val="50000"/>
                </a:schemeClr>
              </a:solidFill>
              <a:latin typeface="Hiragino Sans GB W3"/>
              <a:ea typeface="Hiragino Sans GB W3"/>
              <a:cs typeface="Hiragino Sans GB W3"/>
            </a:endParaRPr>
          </a:p>
          <a:p>
            <a:r>
              <a:rPr kumimoji="1" lang="zh-CN" altLang="en-US" sz="1050" dirty="0">
                <a:solidFill>
                  <a:schemeClr val="bg1">
                    <a:lumMod val="50000"/>
                  </a:schemeClr>
                </a:solidFill>
                <a:latin typeface="Hiragino Sans GB W3"/>
                <a:ea typeface="Hiragino Sans GB W3"/>
                <a:cs typeface="Hiragino Sans GB W3"/>
              </a:rPr>
              <a:t>区域点击占比</a:t>
            </a:r>
            <a:r>
              <a:rPr kumimoji="1" lang="en-US" altLang="zh-CN" sz="1050" dirty="0">
                <a:solidFill>
                  <a:schemeClr val="bg1">
                    <a:lumMod val="50000"/>
                  </a:schemeClr>
                </a:solidFill>
                <a:latin typeface="Hiragino Sans GB W3"/>
                <a:ea typeface="Hiragino Sans GB W3"/>
                <a:cs typeface="Hiragino Sans GB W3"/>
              </a:rPr>
              <a:t>=</a:t>
            </a:r>
            <a:r>
              <a:rPr kumimoji="1" lang="zh-CN" altLang="en-US" sz="1050" dirty="0">
                <a:solidFill>
                  <a:schemeClr val="bg1">
                    <a:lumMod val="50000"/>
                  </a:schemeClr>
                </a:solidFill>
                <a:latin typeface="Hiragino Sans GB W3"/>
                <a:ea typeface="Hiragino Sans GB W3"/>
                <a:cs typeface="Hiragino Sans GB W3"/>
              </a:rPr>
              <a:t>宣发</a:t>
            </a:r>
            <a:r>
              <a:rPr kumimoji="1" lang="en-US" altLang="zh-CN" sz="1050" dirty="0">
                <a:solidFill>
                  <a:schemeClr val="bg1">
                    <a:lumMod val="50000"/>
                  </a:schemeClr>
                </a:solidFill>
                <a:latin typeface="Hiragino Sans GB W3"/>
                <a:ea typeface="Hiragino Sans GB W3"/>
                <a:cs typeface="Hiragino Sans GB W3"/>
              </a:rPr>
              <a:t>MAX</a:t>
            </a:r>
            <a:r>
              <a:rPr kumimoji="1" lang="zh-CN" altLang="en-US" sz="1050" dirty="0">
                <a:solidFill>
                  <a:schemeClr val="bg1">
                    <a:lumMod val="50000"/>
                  </a:schemeClr>
                </a:solidFill>
                <a:latin typeface="Hiragino Sans GB W3"/>
                <a:ea typeface="Hiragino Sans GB W3"/>
                <a:cs typeface="Hiragino Sans GB W3"/>
              </a:rPr>
              <a:t>区域点击总和</a:t>
            </a:r>
            <a:r>
              <a:rPr kumimoji="1" lang="en-US" altLang="zh-CN" sz="1050" dirty="0">
                <a:solidFill>
                  <a:schemeClr val="bg1">
                    <a:lumMod val="50000"/>
                  </a:schemeClr>
                </a:solidFill>
                <a:latin typeface="Hiragino Sans GB W3"/>
                <a:ea typeface="Hiragino Sans GB W3"/>
                <a:cs typeface="Hiragino Sans GB W3"/>
              </a:rPr>
              <a:t>/query</a:t>
            </a:r>
            <a:r>
              <a:rPr kumimoji="1" lang="zh-CN" altLang="en-US" sz="1050" dirty="0">
                <a:solidFill>
                  <a:schemeClr val="bg1">
                    <a:lumMod val="50000"/>
                  </a:schemeClr>
                </a:solidFill>
                <a:latin typeface="Hiragino Sans GB W3"/>
                <a:ea typeface="Hiragino Sans GB W3"/>
                <a:cs typeface="Hiragino Sans GB W3"/>
              </a:rPr>
              <a:t>用户点击总和（包括商业端与用户端的点击）</a:t>
            </a:r>
          </a:p>
        </p:txBody>
      </p:sp>
    </p:spTree>
    <p:extLst>
      <p:ext uri="{BB962C8B-B14F-4D97-AF65-F5344CB8AC3E}">
        <p14:creationId xmlns:p14="http://schemas.microsoft.com/office/powerpoint/2010/main" val="4283532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E47E2364-A849-814C-87D0-39347F5134B8}"/>
              </a:ext>
            </a:extLst>
          </p:cNvPr>
          <p:cNvSpPr txBox="1"/>
          <p:nvPr/>
        </p:nvSpPr>
        <p:spPr>
          <a:xfrm>
            <a:off x="1740503" y="450599"/>
            <a:ext cx="433267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dirty="0" smtClean="0">
                <a:latin typeface="Hiragino Sans GB W6"/>
                <a:ea typeface="Hiragino Sans GB W6"/>
                <a:cs typeface="Hiragino Sans GB W6"/>
              </a:rPr>
              <a:t>客户案例</a:t>
            </a:r>
            <a:r>
              <a:rPr lang="en-US" altLang="zh-CN" sz="2800" dirty="0" smtClean="0">
                <a:latin typeface="Hiragino Sans GB W6"/>
                <a:ea typeface="Hiragino Sans GB W6"/>
                <a:cs typeface="Hiragino Sans GB W6"/>
              </a:rPr>
              <a:t>-IQOO</a:t>
            </a:r>
            <a:r>
              <a:rPr lang="zh-CN" altLang="en-US" sz="2800" dirty="0" smtClean="0">
                <a:latin typeface="Hiragino Sans GB W6"/>
                <a:ea typeface="Hiragino Sans GB W6"/>
                <a:cs typeface="Hiragino Sans GB W6"/>
              </a:rPr>
              <a:t> 新机发布</a:t>
            </a:r>
            <a:endParaRPr lang="zh-CN" altLang="en-US" sz="2800" dirty="0">
              <a:latin typeface="Hiragino Sans GB W6"/>
              <a:ea typeface="Hiragino Sans GB W6"/>
              <a:cs typeface="Hiragino Sans GB W6"/>
            </a:endParaRPr>
          </a:p>
        </p:txBody>
      </p:sp>
      <p:grpSp>
        <p:nvGrpSpPr>
          <p:cNvPr id="4" name="组 3"/>
          <p:cNvGrpSpPr/>
          <p:nvPr/>
        </p:nvGrpSpPr>
        <p:grpSpPr>
          <a:xfrm>
            <a:off x="1633652" y="1541082"/>
            <a:ext cx="3941337" cy="4839278"/>
            <a:chOff x="7712717" y="1405620"/>
            <a:chExt cx="3941337" cy="4839278"/>
          </a:xfrm>
        </p:grpSpPr>
        <p:sp>
          <p:nvSpPr>
            <p:cNvPr id="25" name="圆角矩形 24"/>
            <p:cNvSpPr/>
            <p:nvPr/>
          </p:nvSpPr>
          <p:spPr>
            <a:xfrm>
              <a:off x="8700698" y="1930401"/>
              <a:ext cx="1854739" cy="3826932"/>
            </a:xfrm>
            <a:prstGeom prst="roundRect">
              <a:avLst>
                <a:gd name="adj" fmla="val 3796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12717" y="1405620"/>
              <a:ext cx="3941337" cy="4839278"/>
            </a:xfrm>
            <a:prstGeom prst="rect">
              <a:avLst/>
            </a:prstGeom>
          </p:spPr>
        </p:pic>
        <p:pic>
          <p:nvPicPr>
            <p:cNvPr id="24" name="455555">
              <a:hlinkClick r:id="" action="ppaction://media"/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5"/>
            <a:stretch>
              <a:fillRect/>
            </a:stretch>
          </p:blipFill>
          <p:spPr>
            <a:xfrm>
              <a:off x="8719214" y="2190814"/>
              <a:ext cx="1838750" cy="3268889"/>
            </a:xfrm>
            <a:prstGeom prst="rect">
              <a:avLst/>
            </a:prstGeom>
          </p:spPr>
        </p:pic>
      </p:grpSp>
      <p:sp>
        <p:nvSpPr>
          <p:cNvPr id="29" name="矩形 28"/>
          <p:cNvSpPr/>
          <p:nvPr/>
        </p:nvSpPr>
        <p:spPr>
          <a:xfrm>
            <a:off x="7071358" y="2573742"/>
            <a:ext cx="1708900" cy="428039"/>
          </a:xfrm>
          <a:prstGeom prst="rect">
            <a:avLst/>
          </a:prstGeom>
          <a:solidFill>
            <a:srgbClr val="4B9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  <a:latin typeface="Hiragino Sans GB W6"/>
              <a:ea typeface="Hiragino Sans GB W6"/>
              <a:cs typeface="Hiragino Sans GB W6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071357" y="3670481"/>
            <a:ext cx="1708900" cy="428039"/>
          </a:xfrm>
          <a:prstGeom prst="rect">
            <a:avLst/>
          </a:prstGeom>
          <a:solidFill>
            <a:srgbClr val="4B9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  <a:latin typeface="Hiragino Sans GB W6"/>
              <a:ea typeface="Hiragino Sans GB W6"/>
              <a:cs typeface="Hiragino Sans GB W6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071356" y="4796445"/>
            <a:ext cx="1708900" cy="428039"/>
          </a:xfrm>
          <a:prstGeom prst="rect">
            <a:avLst/>
          </a:prstGeom>
          <a:solidFill>
            <a:srgbClr val="4B9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  <a:latin typeface="Hiragino Sans GB W6"/>
              <a:ea typeface="Hiragino Sans GB W6"/>
              <a:cs typeface="Hiragino Sans GB W6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079501" y="5825248"/>
            <a:ext cx="1708900" cy="428039"/>
          </a:xfrm>
          <a:prstGeom prst="rect">
            <a:avLst/>
          </a:prstGeom>
          <a:solidFill>
            <a:srgbClr val="4B9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  <a:latin typeface="Hiragino Sans GB W6"/>
              <a:ea typeface="Hiragino Sans GB W6"/>
              <a:cs typeface="Hiragino Sans GB W6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079501" y="1536223"/>
            <a:ext cx="1708900" cy="428039"/>
          </a:xfrm>
          <a:prstGeom prst="rect">
            <a:avLst/>
          </a:prstGeom>
          <a:solidFill>
            <a:srgbClr val="4B9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  <a:latin typeface="Hiragino Sans GB W6"/>
              <a:ea typeface="Hiragino Sans GB W6"/>
              <a:cs typeface="Hiragino Sans GB W6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152361" y="2013753"/>
            <a:ext cx="2592287" cy="609397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latin typeface="Hiragino Sans GB W6"/>
                <a:ea typeface="Hiragino Sans GB W6"/>
                <a:cs typeface="Hiragino Sans GB W6"/>
                <a:sym typeface="+mn-lt"/>
              </a:rPr>
              <a:t>CTR</a:t>
            </a:r>
            <a:r>
              <a:rPr lang="zh-CN" altLang="en-US" sz="1200" dirty="0">
                <a:latin typeface="Hiragino Sans GB W6"/>
                <a:ea typeface="Hiragino Sans GB W6"/>
                <a:cs typeface="Hiragino Sans GB W6"/>
                <a:sym typeface="+mn-lt"/>
              </a:rPr>
              <a:t> 提升</a:t>
            </a:r>
            <a:r>
              <a:rPr lang="en-US" altLang="zh-CN" sz="2000" dirty="0">
                <a:latin typeface="Hiragino Sans GB W6"/>
                <a:ea typeface="Hiragino Sans GB W6"/>
                <a:cs typeface="Hiragino Sans GB W6"/>
                <a:sym typeface="+mn-lt"/>
              </a:rPr>
              <a:t>83%</a:t>
            </a:r>
            <a:endParaRPr lang="zh-CN" altLang="en-US" sz="1400" dirty="0">
              <a:latin typeface="Hiragino Sans GB W6"/>
              <a:ea typeface="Hiragino Sans GB W6"/>
              <a:cs typeface="Hiragino Sans GB W6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312720" y="1666308"/>
            <a:ext cx="2207441" cy="168234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chemeClr val="bg1"/>
                </a:solidFill>
                <a:latin typeface="Hiragino Sans GB W6"/>
                <a:ea typeface="Hiragino Sans GB W6"/>
                <a:cs typeface="Hiragino Sans GB W6"/>
                <a:sym typeface="+mn-lt"/>
              </a:rPr>
              <a:t>CTR</a:t>
            </a:r>
            <a:r>
              <a:rPr lang="zh-CN" altLang="en-US" sz="2000" dirty="0">
                <a:solidFill>
                  <a:schemeClr val="bg1"/>
                </a:solidFill>
                <a:latin typeface="Hiragino Sans GB W6"/>
                <a:ea typeface="Hiragino Sans GB W6"/>
                <a:cs typeface="Hiragino Sans GB W6"/>
                <a:sym typeface="+mn-lt"/>
              </a:rPr>
              <a:t>提升</a:t>
            </a:r>
          </a:p>
        </p:txBody>
      </p:sp>
      <p:sp>
        <p:nvSpPr>
          <p:cNvPr id="36" name="矩形 35"/>
          <p:cNvSpPr/>
          <p:nvPr/>
        </p:nvSpPr>
        <p:spPr>
          <a:xfrm>
            <a:off x="7152361" y="4089405"/>
            <a:ext cx="2592287" cy="609397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latin typeface="Hiragino Sans GB W6"/>
                <a:ea typeface="Hiragino Sans GB W6"/>
                <a:cs typeface="Hiragino Sans GB W6"/>
                <a:sym typeface="+mn-lt"/>
              </a:rPr>
              <a:t>日均</a:t>
            </a:r>
            <a:r>
              <a:rPr lang="zh-CN" altLang="en-US" sz="1400" dirty="0">
                <a:latin typeface="Hiragino Sans GB W6"/>
                <a:ea typeface="Hiragino Sans GB W6"/>
                <a:cs typeface="Hiragino Sans GB W6"/>
                <a:sym typeface="+mn-lt"/>
              </a:rPr>
              <a:t>增加</a:t>
            </a:r>
            <a:r>
              <a:rPr lang="en-US" altLang="zh-CN" sz="2000" dirty="0">
                <a:latin typeface="Hiragino Sans GB W6"/>
                <a:ea typeface="Hiragino Sans GB W6"/>
                <a:cs typeface="Hiragino Sans GB W6"/>
                <a:sym typeface="+mn-lt"/>
              </a:rPr>
              <a:t>3.5W+</a:t>
            </a:r>
            <a:r>
              <a:rPr lang="zh-CN" altLang="en-US" sz="1400" dirty="0">
                <a:latin typeface="Hiragino Sans GB W6"/>
                <a:ea typeface="Hiragino Sans GB W6"/>
                <a:cs typeface="Hiragino Sans GB W6"/>
                <a:sym typeface="+mn-lt"/>
              </a:rPr>
              <a:t>商品导流</a:t>
            </a:r>
            <a:endParaRPr lang="zh-CN" altLang="en-US" sz="1200" dirty="0">
              <a:latin typeface="Hiragino Sans GB W6"/>
              <a:ea typeface="Hiragino Sans GB W6"/>
              <a:cs typeface="Hiragino Sans GB W6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372490" y="3784864"/>
            <a:ext cx="1626982" cy="16052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rgbClr val="FFFFFF"/>
                </a:solidFill>
                <a:latin typeface="Hiragino Sans GB W6"/>
                <a:ea typeface="Hiragino Sans GB W6"/>
                <a:cs typeface="Hiragino Sans GB W6"/>
                <a:sym typeface="+mn-lt"/>
              </a:rPr>
              <a:t>商品导流</a:t>
            </a:r>
          </a:p>
        </p:txBody>
      </p:sp>
      <p:sp>
        <p:nvSpPr>
          <p:cNvPr id="38" name="矩形 37"/>
          <p:cNvSpPr/>
          <p:nvPr/>
        </p:nvSpPr>
        <p:spPr>
          <a:xfrm>
            <a:off x="7372490" y="4897719"/>
            <a:ext cx="1626982" cy="16052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rgbClr val="FFFFFF"/>
                </a:solidFill>
                <a:latin typeface="Hiragino Sans GB W6"/>
                <a:ea typeface="Hiragino Sans GB W6"/>
                <a:cs typeface="Hiragino Sans GB W6"/>
                <a:sym typeface="+mn-lt"/>
              </a:rPr>
              <a:t>内容营销</a:t>
            </a:r>
          </a:p>
        </p:txBody>
      </p:sp>
      <p:sp>
        <p:nvSpPr>
          <p:cNvPr id="39" name="矩形 38"/>
          <p:cNvSpPr/>
          <p:nvPr/>
        </p:nvSpPr>
        <p:spPr>
          <a:xfrm>
            <a:off x="7152361" y="5229195"/>
            <a:ext cx="2808312" cy="609397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latin typeface="Hiragino Sans GB W6"/>
                <a:ea typeface="Hiragino Sans GB W6"/>
                <a:cs typeface="Hiragino Sans GB W6"/>
                <a:sym typeface="+mn-lt"/>
              </a:rPr>
              <a:t>累计给指定软文增加</a:t>
            </a:r>
            <a:r>
              <a:rPr lang="en-US" altLang="zh-CN" sz="2000" dirty="0">
                <a:latin typeface="Hiragino Sans GB W6"/>
                <a:ea typeface="Hiragino Sans GB W6"/>
                <a:cs typeface="Hiragino Sans GB W6"/>
                <a:sym typeface="+mn-lt"/>
              </a:rPr>
              <a:t>5.6W+</a:t>
            </a:r>
            <a:r>
              <a:rPr lang="zh-CN" altLang="en-US" sz="1200" dirty="0">
                <a:latin typeface="Hiragino Sans GB W6"/>
                <a:ea typeface="Hiragino Sans GB W6"/>
                <a:cs typeface="Hiragino Sans GB W6"/>
                <a:sym typeface="+mn-lt"/>
              </a:rPr>
              <a:t>阅读量</a:t>
            </a:r>
          </a:p>
        </p:txBody>
      </p:sp>
      <p:sp>
        <p:nvSpPr>
          <p:cNvPr id="40" name="矩形 39"/>
          <p:cNvSpPr/>
          <p:nvPr/>
        </p:nvSpPr>
        <p:spPr>
          <a:xfrm>
            <a:off x="7372490" y="5950616"/>
            <a:ext cx="1626982" cy="16052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rgbClr val="FFFFFF"/>
                </a:solidFill>
                <a:latin typeface="Hiragino Sans GB W6"/>
                <a:ea typeface="Hiragino Sans GB W6"/>
                <a:cs typeface="Hiragino Sans GB W6"/>
                <a:sym typeface="+mn-lt"/>
              </a:rPr>
              <a:t>网民互动</a:t>
            </a:r>
          </a:p>
        </p:txBody>
      </p:sp>
      <p:sp>
        <p:nvSpPr>
          <p:cNvPr id="41" name="矩形 40"/>
          <p:cNvSpPr/>
          <p:nvPr/>
        </p:nvSpPr>
        <p:spPr>
          <a:xfrm>
            <a:off x="7138713" y="6247331"/>
            <a:ext cx="2808312" cy="609397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latin typeface="Hiragino Sans GB W6"/>
                <a:ea typeface="Hiragino Sans GB W6"/>
                <a:cs typeface="Hiragino Sans GB W6"/>
                <a:sym typeface="+mn-lt"/>
              </a:rPr>
              <a:t>累计</a:t>
            </a:r>
            <a:r>
              <a:rPr lang="en-US" altLang="zh-CN" sz="2000" dirty="0">
                <a:latin typeface="Hiragino Sans GB W6"/>
                <a:ea typeface="Hiragino Sans GB W6"/>
                <a:cs typeface="Hiragino Sans GB W6"/>
                <a:sym typeface="+mn-lt"/>
              </a:rPr>
              <a:t>1.5+</a:t>
            </a:r>
            <a:r>
              <a:rPr lang="zh-CN" altLang="en-US" sz="1200" dirty="0">
                <a:latin typeface="Hiragino Sans GB W6"/>
                <a:ea typeface="Hiragino Sans GB W6"/>
                <a:cs typeface="Hiragino Sans GB W6"/>
                <a:sym typeface="+mn-lt"/>
              </a:rPr>
              <a:t>用户参与投票</a:t>
            </a:r>
          </a:p>
        </p:txBody>
      </p:sp>
      <p:sp>
        <p:nvSpPr>
          <p:cNvPr id="42" name="矩形 41"/>
          <p:cNvSpPr/>
          <p:nvPr/>
        </p:nvSpPr>
        <p:spPr>
          <a:xfrm>
            <a:off x="7372490" y="2686903"/>
            <a:ext cx="1626982" cy="16052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rgbClr val="FFFFFF"/>
                </a:solidFill>
                <a:latin typeface="Hiragino Sans GB W6"/>
                <a:ea typeface="Hiragino Sans GB W6"/>
                <a:cs typeface="Hiragino Sans GB W6"/>
                <a:sym typeface="+mn-lt"/>
              </a:rPr>
              <a:t>拦截竞品</a:t>
            </a:r>
          </a:p>
        </p:txBody>
      </p:sp>
      <p:sp>
        <p:nvSpPr>
          <p:cNvPr id="43" name="矩形 42"/>
          <p:cNvSpPr/>
          <p:nvPr/>
        </p:nvSpPr>
        <p:spPr>
          <a:xfrm>
            <a:off x="7152360" y="3018379"/>
            <a:ext cx="4108307" cy="609397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latin typeface="Hiragino Sans GB W6"/>
                <a:ea typeface="Hiragino Sans GB W6"/>
                <a:cs typeface="Hiragino Sans GB W6"/>
                <a:sym typeface="+mn-lt"/>
              </a:rPr>
              <a:t>宣发</a:t>
            </a:r>
            <a:r>
              <a:rPr lang="en-US" altLang="zh-CN" sz="1200" dirty="0">
                <a:latin typeface="Hiragino Sans GB W6"/>
                <a:ea typeface="Hiragino Sans GB W6"/>
                <a:cs typeface="Hiragino Sans GB W6"/>
                <a:sym typeface="+mn-lt"/>
              </a:rPr>
              <a:t>MAX</a:t>
            </a:r>
            <a:r>
              <a:rPr lang="zh-CN" altLang="en-US" sz="1200" dirty="0">
                <a:latin typeface="Hiragino Sans GB W6"/>
                <a:ea typeface="Hiragino Sans GB W6"/>
                <a:cs typeface="Hiragino Sans GB W6"/>
                <a:sym typeface="+mn-lt"/>
              </a:rPr>
              <a:t>区域</a:t>
            </a:r>
            <a:r>
              <a:rPr lang="zh-CN" altLang="en-US" sz="1400" dirty="0">
                <a:latin typeface="Hiragino Sans GB W6"/>
                <a:ea typeface="Hiragino Sans GB W6"/>
                <a:cs typeface="Hiragino Sans GB W6"/>
                <a:sym typeface="+mn-lt"/>
              </a:rPr>
              <a:t>占页面整体点击</a:t>
            </a:r>
            <a:r>
              <a:rPr lang="en-US" altLang="zh-CN" sz="2000" dirty="0">
                <a:latin typeface="Hiragino Sans GB W6"/>
                <a:ea typeface="Hiragino Sans GB W6"/>
                <a:cs typeface="Hiragino Sans GB W6"/>
                <a:sym typeface="+mn-lt"/>
              </a:rPr>
              <a:t>90%</a:t>
            </a:r>
            <a:endParaRPr lang="zh-CN" altLang="en-US" dirty="0">
              <a:latin typeface="Hiragino Sans GB W6"/>
              <a:ea typeface="Hiragino Sans GB W6"/>
              <a:cs typeface="Hiragino Sans GB W6"/>
              <a:sym typeface="+mn-lt"/>
            </a:endParaRPr>
          </a:p>
        </p:txBody>
      </p:sp>
      <p:sp>
        <p:nvSpPr>
          <p:cNvPr id="5" name="右大括号 4"/>
          <p:cNvSpPr/>
          <p:nvPr/>
        </p:nvSpPr>
        <p:spPr>
          <a:xfrm>
            <a:off x="5266268" y="1744129"/>
            <a:ext cx="982133" cy="4538133"/>
          </a:xfrm>
          <a:prstGeom prst="rightBrace">
            <a:avLst>
              <a:gd name="adj1" fmla="val 115517"/>
              <a:gd name="adj2" fmla="val 50000"/>
            </a:avLst>
          </a:prstGeom>
          <a:ln>
            <a:solidFill>
              <a:srgbClr val="4B9C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765961" y="968359"/>
            <a:ext cx="5341154" cy="4411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1600" b="1" dirty="0">
                <a:latin typeface="Hiragino Sans GB W3"/>
                <a:ea typeface="Hiragino Sans GB W3"/>
                <a:cs typeface="Hiragino Sans GB W3"/>
              </a:rPr>
              <a:t>大幅提高</a:t>
            </a:r>
            <a:r>
              <a:rPr kumimoji="1" lang="en-US" altLang="zh-CN" sz="1600" b="1" dirty="0">
                <a:latin typeface="Hiragino Sans GB W3"/>
                <a:ea typeface="Hiragino Sans GB W3"/>
                <a:cs typeface="Hiragino Sans GB W3"/>
              </a:rPr>
              <a:t>CTR</a:t>
            </a:r>
            <a:r>
              <a:rPr kumimoji="1" lang="zh-CN" altLang="en-US" sz="1600" b="1" dirty="0">
                <a:latin typeface="Hiragino Sans GB W3"/>
                <a:ea typeface="Hiragino Sans GB W3"/>
                <a:cs typeface="Hiragino Sans GB W3"/>
              </a:rPr>
              <a:t>，提供优质销量线索，增加用户软文阅读量</a:t>
            </a:r>
            <a:endParaRPr kumimoji="1" lang="zh-CN" altLang="en-US" sz="1600" b="1" dirty="0">
              <a:latin typeface="Hiragino Sans GB W3"/>
              <a:ea typeface="Hiragino Sans GB W3"/>
              <a:cs typeface="Hiragino Sans GB W3"/>
            </a:endParaRPr>
          </a:p>
        </p:txBody>
      </p:sp>
    </p:spTree>
    <p:extLst>
      <p:ext uri="{BB962C8B-B14F-4D97-AF65-F5344CB8AC3E}">
        <p14:creationId xmlns:p14="http://schemas.microsoft.com/office/powerpoint/2010/main" val="551661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C9E315F3-697B-8B4F-81CB-5A0D59B44F0A}"/>
              </a:ext>
            </a:extLst>
          </p:cNvPr>
          <p:cNvSpPr txBox="1"/>
          <p:nvPr/>
        </p:nvSpPr>
        <p:spPr>
          <a:xfrm>
            <a:off x="5231849" y="2790039"/>
            <a:ext cx="2031325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solidFill>
                  <a:schemeClr val="accent2"/>
                </a:solidFill>
              </a:rPr>
              <a:t>感谢观看</a:t>
            </a:r>
            <a:endParaRPr lang="en-US" altLang="zh-CN" sz="3600" b="1" dirty="0">
              <a:solidFill>
                <a:schemeClr val="accent2"/>
              </a:solidFill>
            </a:endParaRPr>
          </a:p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THANKS</a:t>
            </a:r>
            <a:endParaRPr lang="zh-CN" altLang="en-US" sz="2400" b="1" dirty="0">
              <a:solidFill>
                <a:schemeClr val="accent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213460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包图主题2">
  <a:themeElements>
    <a:clrScheme name="自定义 19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F213B"/>
      </a:accent1>
      <a:accent2>
        <a:srgbClr val="595959"/>
      </a:accent2>
      <a:accent3>
        <a:srgbClr val="DF213B"/>
      </a:accent3>
      <a:accent4>
        <a:srgbClr val="595959"/>
      </a:accent4>
      <a:accent5>
        <a:srgbClr val="DF213B"/>
      </a:accent5>
      <a:accent6>
        <a:srgbClr val="595959"/>
      </a:accent6>
      <a:hlink>
        <a:srgbClr val="DF213B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25154</TotalTime>
  <Words>265</Words>
  <Application>Microsoft Macintosh PowerPoint</Application>
  <PresentationFormat>自定义</PresentationFormat>
  <Paragraphs>95</Paragraphs>
  <Slides>6</Slides>
  <Notes>2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7" baseType="lpstr"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逆流的小鱼</dc:creator>
  <cp:lastModifiedBy>baidu baidu</cp:lastModifiedBy>
  <cp:revision>321</cp:revision>
  <dcterms:created xsi:type="dcterms:W3CDTF">2017-09-22T08:16:39Z</dcterms:created>
  <dcterms:modified xsi:type="dcterms:W3CDTF">2019-03-13T08:12:53Z</dcterms:modified>
</cp:coreProperties>
</file>