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5" r:id="rId2"/>
    <p:sldId id="307" r:id="rId3"/>
    <p:sldId id="306" r:id="rId4"/>
    <p:sldId id="332" r:id="rId5"/>
    <p:sldId id="333" r:id="rId6"/>
    <p:sldId id="273" r:id="rId7"/>
    <p:sldId id="350" r:id="rId8"/>
    <p:sldId id="352" r:id="rId9"/>
    <p:sldId id="353" r:id="rId10"/>
    <p:sldId id="354" r:id="rId11"/>
    <p:sldId id="362" r:id="rId12"/>
    <p:sldId id="359" r:id="rId13"/>
    <p:sldId id="351" r:id="rId14"/>
    <p:sldId id="357" r:id="rId15"/>
    <p:sldId id="356" r:id="rId16"/>
    <p:sldId id="361" r:id="rId17"/>
    <p:sldId id="301" r:id="rId18"/>
    <p:sldId id="286" r:id="rId19"/>
    <p:sldId id="358" r:id="rId20"/>
    <p:sldId id="309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2" pos="5405" userDrawn="1">
          <p15:clr>
            <a:srgbClr val="A4A3A4"/>
          </p15:clr>
        </p15:guide>
        <p15:guide id="25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FEF8"/>
    <a:srgbClr val="01C3BE"/>
    <a:srgbClr val="16444E"/>
    <a:srgbClr val="007673"/>
    <a:srgbClr val="226878"/>
    <a:srgbClr val="019D99"/>
    <a:srgbClr val="01EDE7"/>
    <a:srgbClr val="5EB9BD"/>
    <a:srgbClr val="F8425C"/>
    <a:srgbClr val="01B3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7082" autoAdjust="0"/>
  </p:normalViewPr>
  <p:slideViewPr>
    <p:cSldViewPr snapToGrid="0" showGuides="1">
      <p:cViewPr varScale="1">
        <p:scale>
          <a:sx n="96" d="100"/>
          <a:sy n="96" d="100"/>
        </p:scale>
        <p:origin x="-776" y="-96"/>
      </p:cViewPr>
      <p:guideLst>
        <p:guide orient="horz" pos="2160"/>
        <p:guide pos="540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19093-6FC6-4AB5-A8F1-83D2F21D237B}" type="datetimeFigureOut">
              <a:rPr lang="zh-CN" altLang="en-US" smtClean="0"/>
              <a:t>18/8/8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B25E-56EF-4C8E-B1E7-9779EAF5A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710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441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4565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157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017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1000</a:t>
            </a:r>
            <a:r>
              <a:rPr kumimoji="1" lang="zh-CN" altLang="en-US" dirty="0" smtClean="0"/>
              <a:t>元起投，审核标准与品专一致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307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18/8/8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87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6FEF8">
                  <a:alpha val="9000"/>
                </a:srgbClr>
              </a:gs>
              <a:gs pos="49500">
                <a:srgbClr val="19A3B4">
                  <a:alpha val="49000"/>
                </a:srgbClr>
              </a:gs>
              <a:gs pos="100000">
                <a:srgbClr val="1C476E">
                  <a:alpha val="45000"/>
                </a:srgbClr>
              </a:gs>
            </a:gsLst>
            <a:path path="circle">
              <a:fillToRect l="100000" t="100000"/>
            </a:path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642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18/8/8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48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18/8/8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6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18/8/8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75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 flip="none" rotWithShape="1">
          <a:gsLst>
            <a:gs pos="0">
              <a:srgbClr val="212847"/>
            </a:gs>
            <a:gs pos="37000">
              <a:srgbClr val="2B7583"/>
            </a:gs>
            <a:gs pos="100000">
              <a:srgbClr val="1D676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3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18/8/8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55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18/8/8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58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18/8/8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788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18/8/8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653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0270175"/>
      </p:ext>
    </p:extLst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2018年8月8日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477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F3894-88ED-4DF3-AD03-C7E2D277A103}" type="datetimeFigureOut">
              <a:rPr lang="zh-CN" altLang="en-US" smtClean="0"/>
              <a:t>18/8/8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14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20" Type="http://schemas.openxmlformats.org/officeDocument/2006/relationships/image" Target="../media/image2.jpg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slideLayout" Target="../slideLayouts/slideLayout9.xml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1.xml"/><Relationship Id="rId7" Type="http://schemas.openxmlformats.org/officeDocument/2006/relationships/image" Target="../media/image4.jpg"/><Relationship Id="rId1" Type="http://schemas.openxmlformats.org/officeDocument/2006/relationships/tags" Target="../tags/tag19.xml"/><Relationship Id="rId2" Type="http://schemas.openxmlformats.org/officeDocument/2006/relationships/tags" Target="../tags/tag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9.xml"/><Relationship Id="rId3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jpeg"/><Relationship Id="rId6" Type="http://schemas.openxmlformats.org/officeDocument/2006/relationships/image" Target="../media/image28.jpeg"/><Relationship Id="rId7" Type="http://schemas.openxmlformats.org/officeDocument/2006/relationships/image" Target="../media/image29.jpeg"/><Relationship Id="rId8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32.jpeg"/><Relationship Id="rId5" Type="http://schemas.openxmlformats.org/officeDocument/2006/relationships/image" Target="../media/image33.png"/><Relationship Id="rId6" Type="http://schemas.openxmlformats.org/officeDocument/2006/relationships/image" Target="../media/image34.jpeg"/><Relationship Id="rId7" Type="http://schemas.openxmlformats.org/officeDocument/2006/relationships/image" Target="../media/image35.png"/><Relationship Id="rId8" Type="http://schemas.openxmlformats.org/officeDocument/2006/relationships/image" Target="../media/image36.jpeg"/><Relationship Id="rId9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47.tiff"/><Relationship Id="rId5" Type="http://schemas.openxmlformats.org/officeDocument/2006/relationships/image" Target="../media/image48.tiff"/><Relationship Id="rId6" Type="http://schemas.openxmlformats.org/officeDocument/2006/relationships/image" Target="../media/image49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A_任意多边形 18"/>
          <p:cNvSpPr/>
          <p:nvPr>
            <p:custDataLst>
              <p:tags r:id="rId1"/>
            </p:custDataLst>
          </p:nvPr>
        </p:nvSpPr>
        <p:spPr>
          <a:xfrm>
            <a:off x="7588155" y="1"/>
            <a:ext cx="4572000" cy="4595044"/>
          </a:xfrm>
          <a:custGeom>
            <a:avLst/>
            <a:gdLst>
              <a:gd name="connsiteX0" fmla="*/ 0 w 4271749"/>
              <a:gd name="connsiteY0" fmla="*/ 0 h 4285397"/>
              <a:gd name="connsiteX1" fmla="*/ 4271749 w 4271749"/>
              <a:gd name="connsiteY1" fmla="*/ 4285397 h 4285397"/>
              <a:gd name="connsiteX0" fmla="*/ 46 w 4271795"/>
              <a:gd name="connsiteY0" fmla="*/ 0 h 4285397"/>
              <a:gd name="connsiteX1" fmla="*/ 4271795 w 4271795"/>
              <a:gd name="connsiteY1" fmla="*/ 4285397 h 4285397"/>
              <a:gd name="connsiteX0" fmla="*/ 84 w 4271833"/>
              <a:gd name="connsiteY0" fmla="*/ 0 h 4286340"/>
              <a:gd name="connsiteX1" fmla="*/ 4271833 w 4271833"/>
              <a:gd name="connsiteY1" fmla="*/ 4285397 h 4286340"/>
              <a:gd name="connsiteX0" fmla="*/ 92 w 4271841"/>
              <a:gd name="connsiteY0" fmla="*/ 0 h 4285529"/>
              <a:gd name="connsiteX1" fmla="*/ 4271841 w 4271841"/>
              <a:gd name="connsiteY1" fmla="*/ 4285397 h 4285529"/>
              <a:gd name="connsiteX0" fmla="*/ 0 w 4271749"/>
              <a:gd name="connsiteY0" fmla="*/ 0 h 4285480"/>
              <a:gd name="connsiteX1" fmla="*/ 4271749 w 4271749"/>
              <a:gd name="connsiteY1" fmla="*/ 4285397 h 4285480"/>
              <a:gd name="connsiteX0" fmla="*/ 0 w 4271749"/>
              <a:gd name="connsiteY0" fmla="*/ 0 h 4287930"/>
              <a:gd name="connsiteX1" fmla="*/ 4271749 w 4271749"/>
              <a:gd name="connsiteY1" fmla="*/ 4285397 h 4287930"/>
              <a:gd name="connsiteX0" fmla="*/ 0 w 4271749"/>
              <a:gd name="connsiteY0" fmla="*/ 0 h 4289437"/>
              <a:gd name="connsiteX1" fmla="*/ 4271749 w 4271749"/>
              <a:gd name="connsiteY1" fmla="*/ 4285397 h 4289437"/>
              <a:gd name="connsiteX0" fmla="*/ 0 w 4271749"/>
              <a:gd name="connsiteY0" fmla="*/ 0 h 4293381"/>
              <a:gd name="connsiteX1" fmla="*/ 4271749 w 4271749"/>
              <a:gd name="connsiteY1" fmla="*/ 4285397 h 4293381"/>
              <a:gd name="connsiteX0" fmla="*/ 256 w 4272005"/>
              <a:gd name="connsiteY0" fmla="*/ 0 h 4293536"/>
              <a:gd name="connsiteX1" fmla="*/ 4272005 w 4272005"/>
              <a:gd name="connsiteY1" fmla="*/ 4285397 h 42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72005" h="4293536">
                <a:moveTo>
                  <a:pt x="256" y="0"/>
                </a:moveTo>
                <a:cubicBezTo>
                  <a:pt x="-23256" y="2077502"/>
                  <a:pt x="1571045" y="4450334"/>
                  <a:pt x="4272005" y="4285397"/>
                </a:cubicBezTo>
              </a:path>
            </a:pathLst>
          </a:custGeom>
          <a:noFill/>
          <a:ln>
            <a:gradFill>
              <a:gsLst>
                <a:gs pos="0">
                  <a:srgbClr val="3AC7CA"/>
                </a:gs>
                <a:gs pos="100000">
                  <a:srgbClr val="2A979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任意多边形 19"/>
          <p:cNvSpPr/>
          <p:nvPr>
            <p:custDataLst>
              <p:tags r:id="rId2"/>
            </p:custDataLst>
          </p:nvPr>
        </p:nvSpPr>
        <p:spPr>
          <a:xfrm>
            <a:off x="0" y="13648"/>
            <a:ext cx="1665027" cy="1269242"/>
          </a:xfrm>
          <a:custGeom>
            <a:avLst/>
            <a:gdLst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65027" h="1269242">
                <a:moveTo>
                  <a:pt x="1665027" y="0"/>
                </a:moveTo>
                <a:cubicBezTo>
                  <a:pt x="1478508" y="873457"/>
                  <a:pt x="841612" y="1269242"/>
                  <a:pt x="0" y="1269242"/>
                </a:cubicBezTo>
              </a:path>
            </a:pathLst>
          </a:custGeom>
          <a:noFill/>
          <a:ln>
            <a:solidFill>
              <a:srgbClr val="40A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椭圆 4"/>
          <p:cNvSpPr/>
          <p:nvPr>
            <p:custDataLst>
              <p:tags r:id="rId3"/>
            </p:custDataLst>
          </p:nvPr>
        </p:nvSpPr>
        <p:spPr>
          <a:xfrm>
            <a:off x="4101650" y="867914"/>
            <a:ext cx="3967936" cy="3967936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DFFFA"/>
                </a:gs>
              </a:gsLst>
              <a:lin ang="5400000" scaled="1"/>
            </a:gradFill>
          </a:ln>
          <a:effectLst>
            <a:glow>
              <a:srgbClr val="3AC7CA">
                <a:alpha val="21961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椭圆 5"/>
          <p:cNvSpPr/>
          <p:nvPr>
            <p:custDataLst>
              <p:tags r:id="rId4"/>
            </p:custDataLst>
          </p:nvPr>
        </p:nvSpPr>
        <p:spPr>
          <a:xfrm>
            <a:off x="7692958" y="1042119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等腰三角形 6"/>
          <p:cNvSpPr/>
          <p:nvPr>
            <p:custDataLst>
              <p:tags r:id="rId5"/>
            </p:custDataLst>
          </p:nvPr>
        </p:nvSpPr>
        <p:spPr>
          <a:xfrm rot="13560000">
            <a:off x="7784429" y="1147653"/>
            <a:ext cx="167185" cy="179884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椭圆 7"/>
          <p:cNvSpPr/>
          <p:nvPr>
            <p:custDataLst>
              <p:tags r:id="rId6"/>
            </p:custDataLst>
          </p:nvPr>
        </p:nvSpPr>
        <p:spPr>
          <a:xfrm>
            <a:off x="3693209" y="458357"/>
            <a:ext cx="4784819" cy="478481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DFFF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椭圆 8"/>
          <p:cNvSpPr/>
          <p:nvPr>
            <p:custDataLst>
              <p:tags r:id="rId7"/>
            </p:custDataLst>
          </p:nvPr>
        </p:nvSpPr>
        <p:spPr>
          <a:xfrm>
            <a:off x="8053547" y="3684005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椭圆 9"/>
          <p:cNvSpPr/>
          <p:nvPr>
            <p:custDataLst>
              <p:tags r:id="rId8"/>
            </p:custDataLst>
          </p:nvPr>
        </p:nvSpPr>
        <p:spPr>
          <a:xfrm>
            <a:off x="8143576" y="3770926"/>
            <a:ext cx="191387" cy="191387"/>
          </a:xfrm>
          <a:prstGeom prst="ellipse">
            <a:avLst/>
          </a:prstGeom>
          <a:noFill/>
          <a:ln w="53975">
            <a:solidFill>
              <a:srgbClr val="86C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椭圆 10"/>
          <p:cNvSpPr/>
          <p:nvPr>
            <p:custDataLst>
              <p:tags r:id="rId9"/>
            </p:custDataLst>
          </p:nvPr>
        </p:nvSpPr>
        <p:spPr>
          <a:xfrm>
            <a:off x="5950527" y="5011992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椭圆 11"/>
          <p:cNvSpPr/>
          <p:nvPr>
            <p:custDataLst>
              <p:tags r:id="rId10"/>
            </p:custDataLst>
          </p:nvPr>
        </p:nvSpPr>
        <p:spPr>
          <a:xfrm>
            <a:off x="6523976" y="5024570"/>
            <a:ext cx="228504" cy="228504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椭圆 12"/>
          <p:cNvSpPr/>
          <p:nvPr>
            <p:custDataLst>
              <p:tags r:id="rId11"/>
            </p:custDataLst>
          </p:nvPr>
        </p:nvSpPr>
        <p:spPr>
          <a:xfrm>
            <a:off x="4073884" y="4170014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矩形 13"/>
          <p:cNvSpPr/>
          <p:nvPr>
            <p:custDataLst>
              <p:tags r:id="rId12"/>
            </p:custDataLst>
          </p:nvPr>
        </p:nvSpPr>
        <p:spPr>
          <a:xfrm>
            <a:off x="4168641" y="4269036"/>
            <a:ext cx="167187" cy="167185"/>
          </a:xfrm>
          <a:prstGeom prst="rect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椭圆 14"/>
          <p:cNvSpPr/>
          <p:nvPr>
            <p:custDataLst>
              <p:tags r:id="rId13"/>
            </p:custDataLst>
          </p:nvPr>
        </p:nvSpPr>
        <p:spPr>
          <a:xfrm>
            <a:off x="3531756" y="3054246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PA_椭圆 15"/>
          <p:cNvSpPr/>
          <p:nvPr>
            <p:custDataLst>
              <p:tags r:id="rId14"/>
            </p:custDataLst>
          </p:nvPr>
        </p:nvSpPr>
        <p:spPr>
          <a:xfrm>
            <a:off x="3621787" y="3141167"/>
            <a:ext cx="191387" cy="19138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PA_文本框 16"/>
          <p:cNvSpPr txBox="1"/>
          <p:nvPr>
            <p:custDataLst>
              <p:tags r:id="rId15"/>
            </p:custDataLst>
          </p:nvPr>
        </p:nvSpPr>
        <p:spPr>
          <a:xfrm>
            <a:off x="4499280" y="1647185"/>
            <a:ext cx="31726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9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PA_文本框 24"/>
          <p:cNvSpPr txBox="1"/>
          <p:nvPr>
            <p:custDataLst>
              <p:tags r:id="rId16"/>
            </p:custDataLst>
          </p:nvPr>
        </p:nvSpPr>
        <p:spPr>
          <a:xfrm>
            <a:off x="4499280" y="3103834"/>
            <a:ext cx="3172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城市名片</a:t>
            </a:r>
            <a:endParaRPr lang="zh-CN" altLang="en-US" sz="24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8" name="PA_圆角矩形 27"/>
          <p:cNvSpPr/>
          <p:nvPr>
            <p:custDataLst>
              <p:tags r:id="rId17"/>
            </p:custDataLst>
          </p:nvPr>
        </p:nvSpPr>
        <p:spPr>
          <a:xfrm>
            <a:off x="5363868" y="5847799"/>
            <a:ext cx="1443501" cy="456710"/>
          </a:xfrm>
          <a:prstGeom prst="roundRect">
            <a:avLst>
              <a:gd name="adj" fmla="val 50000"/>
            </a:avLst>
          </a:prstGeom>
          <a:noFill/>
          <a:ln>
            <a:solidFill>
              <a:srgbClr val="3AC7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PA_文本框 28"/>
          <p:cNvSpPr txBox="1"/>
          <p:nvPr>
            <p:custDataLst>
              <p:tags r:id="rId18"/>
            </p:custDataLst>
          </p:nvPr>
        </p:nvSpPr>
        <p:spPr>
          <a:xfrm>
            <a:off x="5475063" y="5918785"/>
            <a:ext cx="1221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5677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/>
      <p:bldP spid="17" grpId="1"/>
      <p:bldP spid="25" grpId="0"/>
      <p:bldP spid="28" grpId="0" animBg="1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</a:gradFill>
          <a:ln w="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814425" y="709682"/>
            <a:ext cx="662701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百度品牌广告新产品</a:t>
            </a:r>
            <a:r>
              <a:rPr lang="en-US" altLang="zh-CN" sz="32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——</a:t>
            </a:r>
            <a:r>
              <a:rPr lang="zh-CN" altLang="en-US" sz="32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城市名片</a:t>
            </a:r>
            <a:endParaRPr lang="zh-CN" altLang="en-US" sz="32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243032" y="1335401"/>
            <a:ext cx="5705936" cy="0"/>
          </a:xfrm>
          <a:prstGeom prst="line">
            <a:avLst/>
          </a:prstGeom>
          <a:ln w="25400">
            <a:solidFill>
              <a:srgbClr val="8CFC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2234014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3177257" y="2395552"/>
            <a:ext cx="288000" cy="288000"/>
            <a:chOff x="5951538" y="3285000"/>
            <a:chExt cx="288000" cy="288000"/>
          </a:xfrm>
        </p:grpSpPr>
        <p:sp>
          <p:nvSpPr>
            <p:cNvPr id="21" name="椭圆 20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椭圆 58"/>
          <p:cNvSpPr/>
          <p:nvPr/>
        </p:nvSpPr>
        <p:spPr>
          <a:xfrm>
            <a:off x="8581022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9541533" y="2395552"/>
            <a:ext cx="288000" cy="288000"/>
            <a:chOff x="5951538" y="3285000"/>
            <a:chExt cx="288000" cy="288000"/>
          </a:xfrm>
        </p:grpSpPr>
        <p:sp>
          <p:nvSpPr>
            <p:cNvPr id="61" name="椭圆 60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椭圆 63"/>
          <p:cNvSpPr/>
          <p:nvPr/>
        </p:nvSpPr>
        <p:spPr>
          <a:xfrm>
            <a:off x="5383412" y="2408008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6326654" y="2426151"/>
            <a:ext cx="288000" cy="288000"/>
            <a:chOff x="5951538" y="3285000"/>
            <a:chExt cx="288000" cy="288000"/>
          </a:xfrm>
        </p:grpSpPr>
        <p:sp>
          <p:nvSpPr>
            <p:cNvPr id="66" name="椭圆 65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789999" y="3743478"/>
            <a:ext cx="2222477" cy="702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项目背景</a:t>
            </a:r>
            <a:endParaRPr lang="en-US" altLang="zh-CN" sz="2800" dirty="0" smtClean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2651652" y="2687112"/>
            <a:ext cx="475073" cy="71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984761" y="3743478"/>
            <a:ext cx="2222477" cy="702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产品介绍</a:t>
            </a:r>
            <a:endParaRPr lang="en-US" altLang="zh-CN" sz="2800" dirty="0" smtClean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214060" y="3743478"/>
            <a:ext cx="2222477" cy="702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售卖相关</a:t>
            </a:r>
            <a:endParaRPr lang="en-US" altLang="zh-CN" sz="2800" dirty="0" smtClean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74213" y="2812866"/>
            <a:ext cx="654051" cy="463535"/>
            <a:chOff x="5735236" y="2825558"/>
            <a:chExt cx="654051" cy="463535"/>
          </a:xfrm>
        </p:grpSpPr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5735236" y="2843149"/>
              <a:ext cx="654051" cy="445944"/>
            </a:xfrm>
            <a:custGeom>
              <a:avLst/>
              <a:gdLst>
                <a:gd name="T0" fmla="*/ 643 w 668"/>
                <a:gd name="T1" fmla="*/ 0 h 454"/>
                <a:gd name="T2" fmla="*/ 353 w 668"/>
                <a:gd name="T3" fmla="*/ 215 h 454"/>
                <a:gd name="T4" fmla="*/ 303 w 668"/>
                <a:gd name="T5" fmla="*/ 215 h 454"/>
                <a:gd name="T6" fmla="*/ 22 w 668"/>
                <a:gd name="T7" fmla="*/ 1 h 454"/>
                <a:gd name="T8" fmla="*/ 0 w 668"/>
                <a:gd name="T9" fmla="*/ 36 h 454"/>
                <a:gd name="T10" fmla="*/ 0 w 668"/>
                <a:gd name="T11" fmla="*/ 416 h 454"/>
                <a:gd name="T12" fmla="*/ 38 w 668"/>
                <a:gd name="T13" fmla="*/ 454 h 454"/>
                <a:gd name="T14" fmla="*/ 630 w 668"/>
                <a:gd name="T15" fmla="*/ 454 h 454"/>
                <a:gd name="T16" fmla="*/ 668 w 668"/>
                <a:gd name="T17" fmla="*/ 416 h 454"/>
                <a:gd name="T18" fmla="*/ 668 w 668"/>
                <a:gd name="T19" fmla="*/ 36 h 454"/>
                <a:gd name="T20" fmla="*/ 643 w 668"/>
                <a:gd name="T21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8" h="454">
                  <a:moveTo>
                    <a:pt x="643" y="0"/>
                  </a:moveTo>
                  <a:cubicBezTo>
                    <a:pt x="353" y="215"/>
                    <a:pt x="353" y="215"/>
                    <a:pt x="353" y="215"/>
                  </a:cubicBezTo>
                  <a:cubicBezTo>
                    <a:pt x="339" y="229"/>
                    <a:pt x="317" y="229"/>
                    <a:pt x="303" y="215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9" y="8"/>
                    <a:pt x="0" y="21"/>
                    <a:pt x="0" y="36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37"/>
                    <a:pt x="17" y="454"/>
                    <a:pt x="38" y="454"/>
                  </a:cubicBezTo>
                  <a:cubicBezTo>
                    <a:pt x="630" y="454"/>
                    <a:pt x="630" y="454"/>
                    <a:pt x="630" y="454"/>
                  </a:cubicBezTo>
                  <a:cubicBezTo>
                    <a:pt x="651" y="454"/>
                    <a:pt x="668" y="437"/>
                    <a:pt x="668" y="416"/>
                  </a:cubicBezTo>
                  <a:cubicBezTo>
                    <a:pt x="668" y="36"/>
                    <a:pt x="668" y="36"/>
                    <a:pt x="668" y="36"/>
                  </a:cubicBezTo>
                  <a:cubicBezTo>
                    <a:pt x="668" y="19"/>
                    <a:pt x="658" y="6"/>
                    <a:pt x="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5770334" y="2825558"/>
              <a:ext cx="579727" cy="213475"/>
            </a:xfrm>
            <a:custGeom>
              <a:avLst/>
              <a:gdLst>
                <a:gd name="T0" fmla="*/ 0 w 592"/>
                <a:gd name="T1" fmla="*/ 0 h 217"/>
                <a:gd name="T2" fmla="*/ 267 w 592"/>
                <a:gd name="T3" fmla="*/ 203 h 217"/>
                <a:gd name="T4" fmla="*/ 317 w 592"/>
                <a:gd name="T5" fmla="*/ 203 h 217"/>
                <a:gd name="T6" fmla="*/ 592 w 592"/>
                <a:gd name="T7" fmla="*/ 0 h 217"/>
                <a:gd name="T8" fmla="*/ 0 w 592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2" h="217">
                  <a:moveTo>
                    <a:pt x="0" y="0"/>
                  </a:moveTo>
                  <a:cubicBezTo>
                    <a:pt x="267" y="203"/>
                    <a:pt x="267" y="203"/>
                    <a:pt x="267" y="203"/>
                  </a:cubicBezTo>
                  <a:cubicBezTo>
                    <a:pt x="281" y="217"/>
                    <a:pt x="303" y="217"/>
                    <a:pt x="317" y="203"/>
                  </a:cubicBezTo>
                  <a:cubicBezTo>
                    <a:pt x="592" y="0"/>
                    <a:pt x="592" y="0"/>
                    <a:pt x="59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890778" y="2800885"/>
            <a:ext cx="714937" cy="487497"/>
            <a:chOff x="4805363" y="2551113"/>
            <a:chExt cx="2574926" cy="1755776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5387976" y="3775076"/>
              <a:ext cx="685800" cy="531813"/>
            </a:xfrm>
            <a:custGeom>
              <a:avLst/>
              <a:gdLst>
                <a:gd name="T0" fmla="*/ 380 w 432"/>
                <a:gd name="T1" fmla="*/ 168 h 335"/>
                <a:gd name="T2" fmla="*/ 48 w 432"/>
                <a:gd name="T3" fmla="*/ 335 h 335"/>
                <a:gd name="T4" fmla="*/ 0 w 432"/>
                <a:gd name="T5" fmla="*/ 104 h 335"/>
                <a:gd name="T6" fmla="*/ 432 w 432"/>
                <a:gd name="T7" fmla="*/ 0 h 335"/>
                <a:gd name="T8" fmla="*/ 380 w 432"/>
                <a:gd name="T9" fmla="*/ 16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335">
                  <a:moveTo>
                    <a:pt x="380" y="168"/>
                  </a:moveTo>
                  <a:lnTo>
                    <a:pt x="48" y="335"/>
                  </a:lnTo>
                  <a:lnTo>
                    <a:pt x="0" y="104"/>
                  </a:lnTo>
                  <a:lnTo>
                    <a:pt x="432" y="0"/>
                  </a:lnTo>
                  <a:lnTo>
                    <a:pt x="380" y="16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4805363" y="2551113"/>
              <a:ext cx="2574925" cy="1114425"/>
            </a:xfrm>
            <a:custGeom>
              <a:avLst/>
              <a:gdLst>
                <a:gd name="T0" fmla="*/ 1622 w 1622"/>
                <a:gd name="T1" fmla="*/ 0 h 702"/>
                <a:gd name="T2" fmla="*/ 241 w 1622"/>
                <a:gd name="T3" fmla="*/ 702 h 702"/>
                <a:gd name="T4" fmla="*/ 0 w 1622"/>
                <a:gd name="T5" fmla="*/ 366 h 702"/>
                <a:gd name="T6" fmla="*/ 1622 w 1622"/>
                <a:gd name="T7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2" h="702">
                  <a:moveTo>
                    <a:pt x="1622" y="0"/>
                  </a:moveTo>
                  <a:lnTo>
                    <a:pt x="241" y="702"/>
                  </a:lnTo>
                  <a:lnTo>
                    <a:pt x="0" y="366"/>
                  </a:lnTo>
                  <a:lnTo>
                    <a:pt x="1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4805363" y="2551113"/>
              <a:ext cx="2574925" cy="1114425"/>
            </a:xfrm>
            <a:custGeom>
              <a:avLst/>
              <a:gdLst>
                <a:gd name="T0" fmla="*/ 1622 w 1622"/>
                <a:gd name="T1" fmla="*/ 0 h 702"/>
                <a:gd name="T2" fmla="*/ 241 w 1622"/>
                <a:gd name="T3" fmla="*/ 702 h 702"/>
                <a:gd name="T4" fmla="*/ 0 w 1622"/>
                <a:gd name="T5" fmla="*/ 366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2" h="702">
                  <a:moveTo>
                    <a:pt x="1622" y="0"/>
                  </a:moveTo>
                  <a:lnTo>
                    <a:pt x="241" y="702"/>
                  </a:lnTo>
                  <a:lnTo>
                    <a:pt x="0" y="3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5387976" y="2551113"/>
              <a:ext cx="1992313" cy="1755775"/>
            </a:xfrm>
            <a:custGeom>
              <a:avLst/>
              <a:gdLst>
                <a:gd name="T0" fmla="*/ 1255 w 1255"/>
                <a:gd name="T1" fmla="*/ 0 h 1106"/>
                <a:gd name="T2" fmla="*/ 0 w 1255"/>
                <a:gd name="T3" fmla="*/ 875 h 1106"/>
                <a:gd name="T4" fmla="*/ 515 w 1255"/>
                <a:gd name="T5" fmla="*/ 1106 h 1106"/>
                <a:gd name="T6" fmla="*/ 1255 w 1255"/>
                <a:gd name="T7" fmla="*/ 0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5" h="1106">
                  <a:moveTo>
                    <a:pt x="1255" y="0"/>
                  </a:moveTo>
                  <a:lnTo>
                    <a:pt x="0" y="875"/>
                  </a:lnTo>
                  <a:lnTo>
                    <a:pt x="515" y="1106"/>
                  </a:lnTo>
                  <a:lnTo>
                    <a:pt x="1255" y="0"/>
                  </a:lnTo>
                  <a:close/>
                </a:path>
              </a:pathLst>
            </a:custGeom>
            <a:solidFill>
              <a:srgbClr val="F9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5387976" y="2551113"/>
              <a:ext cx="1992313" cy="1755775"/>
            </a:xfrm>
            <a:custGeom>
              <a:avLst/>
              <a:gdLst>
                <a:gd name="T0" fmla="*/ 1255 w 1255"/>
                <a:gd name="T1" fmla="*/ 0 h 1106"/>
                <a:gd name="T2" fmla="*/ 0 w 1255"/>
                <a:gd name="T3" fmla="*/ 875 h 1106"/>
                <a:gd name="T4" fmla="*/ 515 w 1255"/>
                <a:gd name="T5" fmla="*/ 1106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5" h="1106">
                  <a:moveTo>
                    <a:pt x="1255" y="0"/>
                  </a:moveTo>
                  <a:lnTo>
                    <a:pt x="0" y="875"/>
                  </a:lnTo>
                  <a:lnTo>
                    <a:pt x="515" y="11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 rot="2279389">
            <a:off x="5834005" y="2776864"/>
            <a:ext cx="433263" cy="596737"/>
            <a:chOff x="8789198" y="2490661"/>
            <a:chExt cx="1203325" cy="1657351"/>
          </a:xfrm>
        </p:grpSpPr>
        <p:sp>
          <p:nvSpPr>
            <p:cNvPr id="32" name="Rectangle 13"/>
            <p:cNvSpPr>
              <a:spLocks noChangeArrowheads="1"/>
            </p:cNvSpPr>
            <p:nvPr/>
          </p:nvSpPr>
          <p:spPr bwMode="auto">
            <a:xfrm>
              <a:off x="8789198" y="2490661"/>
              <a:ext cx="1203325" cy="192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8789198" y="2727199"/>
              <a:ext cx="1203325" cy="1420813"/>
            </a:xfrm>
            <a:custGeom>
              <a:avLst/>
              <a:gdLst>
                <a:gd name="T0" fmla="*/ 318 w 318"/>
                <a:gd name="T1" fmla="*/ 17 h 376"/>
                <a:gd name="T2" fmla="*/ 318 w 318"/>
                <a:gd name="T3" fmla="*/ 0 h 376"/>
                <a:gd name="T4" fmla="*/ 0 w 318"/>
                <a:gd name="T5" fmla="*/ 0 h 376"/>
                <a:gd name="T6" fmla="*/ 0 w 318"/>
                <a:gd name="T7" fmla="*/ 17 h 376"/>
                <a:gd name="T8" fmla="*/ 61 w 318"/>
                <a:gd name="T9" fmla="*/ 121 h 376"/>
                <a:gd name="T10" fmla="*/ 0 w 318"/>
                <a:gd name="T11" fmla="*/ 224 h 376"/>
                <a:gd name="T12" fmla="*/ 0 w 318"/>
                <a:gd name="T13" fmla="*/ 224 h 376"/>
                <a:gd name="T14" fmla="*/ 152 w 318"/>
                <a:gd name="T15" fmla="*/ 376 h 376"/>
                <a:gd name="T16" fmla="*/ 152 w 318"/>
                <a:gd name="T17" fmla="*/ 212 h 376"/>
                <a:gd name="T18" fmla="*/ 103 w 318"/>
                <a:gd name="T19" fmla="*/ 156 h 376"/>
                <a:gd name="T20" fmla="*/ 159 w 318"/>
                <a:gd name="T21" fmla="*/ 100 h 376"/>
                <a:gd name="T22" fmla="*/ 216 w 318"/>
                <a:gd name="T23" fmla="*/ 156 h 376"/>
                <a:gd name="T24" fmla="*/ 166 w 318"/>
                <a:gd name="T25" fmla="*/ 212 h 376"/>
                <a:gd name="T26" fmla="*/ 166 w 318"/>
                <a:gd name="T27" fmla="*/ 375 h 376"/>
                <a:gd name="T28" fmla="*/ 318 w 318"/>
                <a:gd name="T29" fmla="*/ 224 h 376"/>
                <a:gd name="T30" fmla="*/ 257 w 318"/>
                <a:gd name="T31" fmla="*/ 121 h 376"/>
                <a:gd name="T32" fmla="*/ 318 w 318"/>
                <a:gd name="T33" fmla="*/ 17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8" h="376">
                  <a:moveTo>
                    <a:pt x="318" y="17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7" y="37"/>
                    <a:pt x="61" y="76"/>
                    <a:pt x="61" y="121"/>
                  </a:cubicBezTo>
                  <a:cubicBezTo>
                    <a:pt x="61" y="165"/>
                    <a:pt x="37" y="204"/>
                    <a:pt x="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152" y="376"/>
                    <a:pt x="152" y="376"/>
                    <a:pt x="152" y="376"/>
                  </a:cubicBezTo>
                  <a:cubicBezTo>
                    <a:pt x="152" y="212"/>
                    <a:pt x="152" y="212"/>
                    <a:pt x="152" y="212"/>
                  </a:cubicBezTo>
                  <a:cubicBezTo>
                    <a:pt x="125" y="209"/>
                    <a:pt x="103" y="185"/>
                    <a:pt x="103" y="156"/>
                  </a:cubicBezTo>
                  <a:cubicBezTo>
                    <a:pt x="103" y="125"/>
                    <a:pt x="128" y="100"/>
                    <a:pt x="159" y="100"/>
                  </a:cubicBezTo>
                  <a:cubicBezTo>
                    <a:pt x="190" y="100"/>
                    <a:pt x="216" y="125"/>
                    <a:pt x="216" y="156"/>
                  </a:cubicBezTo>
                  <a:cubicBezTo>
                    <a:pt x="216" y="185"/>
                    <a:pt x="194" y="209"/>
                    <a:pt x="166" y="212"/>
                  </a:cubicBezTo>
                  <a:cubicBezTo>
                    <a:pt x="166" y="375"/>
                    <a:pt x="166" y="375"/>
                    <a:pt x="166" y="375"/>
                  </a:cubicBezTo>
                  <a:cubicBezTo>
                    <a:pt x="318" y="224"/>
                    <a:pt x="318" y="224"/>
                    <a:pt x="318" y="224"/>
                  </a:cubicBezTo>
                  <a:cubicBezTo>
                    <a:pt x="282" y="203"/>
                    <a:pt x="257" y="165"/>
                    <a:pt x="257" y="121"/>
                  </a:cubicBezTo>
                  <a:cubicBezTo>
                    <a:pt x="257" y="76"/>
                    <a:pt x="282" y="37"/>
                    <a:pt x="31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769060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8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8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  <p:bldP spid="59" grpId="0" animBg="1"/>
      <p:bldP spid="64" grpId="0" animBg="1"/>
      <p:bldP spid="69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8"/>
          <p:cNvSpPr txBox="1"/>
          <p:nvPr>
            <p:custDataLst>
              <p:tags r:id="rId1"/>
            </p:custDataLst>
          </p:nvPr>
        </p:nvSpPr>
        <p:spPr>
          <a:xfrm>
            <a:off x="5309549" y="1838669"/>
            <a:ext cx="1285427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6" name="PA_文本框 8"/>
          <p:cNvSpPr txBox="1"/>
          <p:nvPr>
            <p:custDataLst>
              <p:tags r:id="rId2"/>
            </p:custDataLst>
          </p:nvPr>
        </p:nvSpPr>
        <p:spPr>
          <a:xfrm>
            <a:off x="5257043" y="1843682"/>
            <a:ext cx="1285427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7" name="PA_文本框 8"/>
          <p:cNvSpPr txBox="1"/>
          <p:nvPr>
            <p:custDataLst>
              <p:tags r:id="rId3"/>
            </p:custDataLst>
          </p:nvPr>
        </p:nvSpPr>
        <p:spPr>
          <a:xfrm>
            <a:off x="5284339" y="1833656"/>
            <a:ext cx="1285427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8" name="PA_文本框 6"/>
          <p:cNvSpPr txBox="1"/>
          <p:nvPr>
            <p:custDataLst>
              <p:tags r:id="rId4"/>
            </p:custDataLst>
          </p:nvPr>
        </p:nvSpPr>
        <p:spPr>
          <a:xfrm>
            <a:off x="5349275" y="1843682"/>
            <a:ext cx="1285427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2" y="270421"/>
                  <a:pt x="104701" y="284410"/>
                </a:cubicBezTo>
                <a:cubicBezTo>
                  <a:pt x="76870" y="298400"/>
                  <a:pt x="41970" y="311795"/>
                  <a:pt x="0" y="324594"/>
                </a:cubicBezTo>
                <a:lnTo>
                  <a:pt x="0" y="175468"/>
                </a:lnTo>
                <a:cubicBezTo>
                  <a:pt x="61913" y="155525"/>
                  <a:pt x="109984" y="131564"/>
                  <a:pt x="144215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rgbClr val="3AC7CA"/>
              </a:solidFill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465093" y="1214651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82955" y="832513"/>
            <a:ext cx="4026091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9396915">
            <a:off x="6119675" y="4264049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76639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37880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5277134" y="5176205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5478780" y="5203079"/>
            <a:ext cx="1234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644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</a:t>
            </a:r>
            <a:endParaRPr lang="zh-CN" altLang="en-US" dirty="0">
              <a:solidFill>
                <a:srgbClr val="1644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641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C 0.11953 0.01204 0.14804 -0.29884 0.08528 -0.38194 " pathEditMode="relative" rAng="0" ptsTypes="AA">
                                      <p:cBhvr>
                                        <p:cTn id="4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1907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8" grpId="1" animBg="1"/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35" grpId="0" animBg="1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6050" y="242563"/>
            <a:ext cx="10497357" cy="566152"/>
          </a:xfrm>
          <a:prstGeom prst="rect">
            <a:avLst/>
          </a:prstGeom>
        </p:spPr>
        <p:txBody>
          <a:bodyPr lIns="297575" tIns="148787" rIns="297575" bIns="148787" anchor="ctr"/>
          <a:lstStyle/>
          <a:p>
            <a:pPr defTabSz="411850">
              <a:lnSpc>
                <a:spcPct val="90000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政府是国家服务的总品牌，品牌建设意义重大</a:t>
            </a:r>
            <a:endParaRPr lang="zh-CN" altLang="en-US" sz="3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485" y="1280370"/>
            <a:ext cx="4001095" cy="4821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defTabSz="412750"/>
            <a:r>
              <a:rPr lang="zh-CN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rPr>
              <a:t>政府品牌建设的</a:t>
            </a:r>
            <a:r>
              <a:rPr lang="zh-CN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品牌效应</a:t>
            </a:r>
            <a:endParaRPr lang="zh-CN" alt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2" name="Shape 277"/>
          <p:cNvSpPr/>
          <p:nvPr/>
        </p:nvSpPr>
        <p:spPr>
          <a:xfrm>
            <a:off x="453604" y="1999771"/>
            <a:ext cx="8461797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zh-CN" altLang="en-US" sz="2400" dirty="0">
                <a:solidFill>
                  <a:srgbClr val="16FE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新兴城市的品牌塑造</a:t>
            </a:r>
            <a:endParaRPr lang="en-US" altLang="zh-CN" sz="2400" dirty="0">
              <a:solidFill>
                <a:srgbClr val="16FE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/>
              <a:ea typeface="微软雅黑"/>
              <a:cs typeface="微软雅黑"/>
            </a:endParaRPr>
          </a:p>
          <a:p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配合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新兴城市、新行政区划的特色、主题活动等进行品牌塑造，着力打造</a:t>
            </a:r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自身品牌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，展现本地强大的实力，打造特色品牌；例如</a:t>
            </a:r>
            <a:r>
              <a:rPr lang="zh-CN" altLang="en-US" sz="1800" b="0" dirty="0">
                <a:solidFill>
                  <a:srgbClr val="16FE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保定雄安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800" b="0" dirty="0">
                <a:solidFill>
                  <a:srgbClr val="16FE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张家口冬奥会</a:t>
            </a:r>
            <a:endParaRPr sz="1800" b="0" dirty="0">
              <a:solidFill>
                <a:srgbClr val="16FE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Shape 277"/>
          <p:cNvSpPr/>
          <p:nvPr/>
        </p:nvSpPr>
        <p:spPr>
          <a:xfrm>
            <a:off x="453605" y="3272241"/>
            <a:ext cx="8461796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zh-CN" altLang="en-US" sz="2400" dirty="0">
                <a:solidFill>
                  <a:srgbClr val="16FE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  <a:sym typeface="Helvetica Light"/>
              </a:rPr>
              <a:t>产业城市的品牌</a:t>
            </a:r>
            <a:r>
              <a:rPr lang="zh-CN" altLang="en-US" sz="2400" dirty="0" smtClean="0">
                <a:solidFill>
                  <a:srgbClr val="16FE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  <a:sym typeface="Helvetica Light"/>
              </a:rPr>
              <a:t>提升</a:t>
            </a:r>
            <a:endParaRPr lang="en-US" altLang="zh-CN" sz="2400" dirty="0">
              <a:solidFill>
                <a:srgbClr val="16FE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/>
              <a:ea typeface="微软雅黑"/>
              <a:cs typeface="微软雅黑"/>
              <a:sym typeface="Helvetica Light"/>
            </a:endParaRPr>
          </a:p>
          <a:p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Helvetica Light"/>
              </a:rPr>
              <a:t>招商引资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Helvetica Light"/>
              </a:rPr>
              <a:t>、拓展市场，营造良好的商业环境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，例如</a:t>
            </a:r>
            <a:r>
              <a:rPr lang="zh-CN" altLang="en-US" sz="1800" b="0" dirty="0">
                <a:solidFill>
                  <a:srgbClr val="16FE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杭州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800" b="0" dirty="0">
                <a:solidFill>
                  <a:srgbClr val="16FE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武汉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发展城市产业</a:t>
            </a:r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，如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推广本地旅游，</a:t>
            </a:r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例如</a:t>
            </a:r>
            <a:r>
              <a:rPr lang="zh-CN" altLang="en-US" sz="1800" b="0" dirty="0" smtClean="0">
                <a:solidFill>
                  <a:srgbClr val="16FE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三亚</a:t>
            </a:r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800" b="0" dirty="0" smtClean="0">
                <a:solidFill>
                  <a:srgbClr val="16FE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大同</a:t>
            </a:r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sz="1800" b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Shape 277"/>
          <p:cNvSpPr/>
          <p:nvPr/>
        </p:nvSpPr>
        <p:spPr>
          <a:xfrm>
            <a:off x="468752" y="4515759"/>
            <a:ext cx="8461797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zh-CN" altLang="en-US" sz="2400" dirty="0">
                <a:solidFill>
                  <a:srgbClr val="16FE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老牌城市的品牌变革</a:t>
            </a:r>
            <a:endParaRPr lang="en-US" altLang="zh-CN" sz="2400" dirty="0">
              <a:solidFill>
                <a:srgbClr val="16FE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/>
              <a:ea typeface="微软雅黑"/>
              <a:cs typeface="微软雅黑"/>
            </a:endParaRPr>
          </a:p>
          <a:p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对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地域</a:t>
            </a:r>
            <a:r>
              <a:rPr lang="en-US" altLang="zh-CN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/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地区模糊不清的形象进行重新定位，增进民众</a:t>
            </a:r>
            <a:r>
              <a:rPr lang="en-US" altLang="zh-CN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/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企业对其了解，交流</a:t>
            </a:r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和合作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，例如</a:t>
            </a:r>
            <a:r>
              <a:rPr lang="zh-CN" altLang="en-US" sz="1800" b="0" dirty="0" smtClean="0">
                <a:solidFill>
                  <a:srgbClr val="16FE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沈阳</a:t>
            </a:r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800" b="0" dirty="0" smtClean="0">
                <a:solidFill>
                  <a:srgbClr val="16FE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太原</a:t>
            </a:r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Shape 277"/>
          <p:cNvSpPr/>
          <p:nvPr/>
        </p:nvSpPr>
        <p:spPr>
          <a:xfrm>
            <a:off x="483900" y="5691405"/>
            <a:ext cx="8431501" cy="697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zh-CN" altLang="en-US" sz="2400" dirty="0">
                <a:solidFill>
                  <a:srgbClr val="16FE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  <a:sym typeface="Helvetica Light"/>
              </a:rPr>
              <a:t>负面城市的形象转变</a:t>
            </a:r>
            <a:endParaRPr lang="en-US" altLang="zh-CN" sz="2400" dirty="0">
              <a:solidFill>
                <a:srgbClr val="16FE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/>
              <a:ea typeface="微软雅黑"/>
              <a:cs typeface="微软雅黑"/>
              <a:sym typeface="Helvetica Light"/>
            </a:endParaRPr>
          </a:p>
          <a:p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Helvetica Light"/>
              </a:rPr>
              <a:t>消除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sym typeface="Helvetica Light"/>
              </a:rPr>
              <a:t>对目标地域或地区的误解，负面或其他不利形象</a:t>
            </a:r>
            <a:r>
              <a:rPr lang="zh-CN" altLang="en-US" sz="1800" b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，例如</a:t>
            </a:r>
            <a:r>
              <a:rPr lang="zh-CN" altLang="en-US" sz="1800" b="0" dirty="0" smtClean="0">
                <a:solidFill>
                  <a:srgbClr val="16FE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东莞</a:t>
            </a:r>
            <a:r>
              <a:rPr lang="zh-CN" altLang="en-US" sz="1800" b="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3808" y="5791463"/>
            <a:ext cx="2081088" cy="9310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8612" y="4874950"/>
            <a:ext cx="2053089" cy="8960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808" y="3727035"/>
            <a:ext cx="2053089" cy="11096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22105" y="2586736"/>
            <a:ext cx="2053089" cy="1121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3808" y="1439461"/>
            <a:ext cx="1982702" cy="1112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40665990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52759" y="259657"/>
            <a:ext cx="10703259" cy="566152"/>
          </a:xfrm>
          <a:prstGeom prst="rect">
            <a:avLst/>
          </a:prstGeom>
        </p:spPr>
        <p:txBody>
          <a:bodyPr lIns="297575" tIns="148787" rIns="297575" bIns="148787" anchor="ctr"/>
          <a:lstStyle/>
          <a:p>
            <a:pPr defTabSz="411850">
              <a:lnSpc>
                <a:spcPct val="90000"/>
              </a:lnSpc>
              <a:spcBef>
                <a:spcPct val="0"/>
              </a:spcBef>
            </a:pPr>
            <a:r>
              <a:rPr lang="zh-CN" altLang="en-US" sz="3200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品牌专区政府行业产品亟待提升</a:t>
            </a:r>
            <a:endParaRPr lang="zh-CN" altLang="en-US" sz="3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3616" y="1051287"/>
            <a:ext cx="6206827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defTabSz="412750"/>
            <a:r>
              <a:rPr lang="zh-CN" alt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  <a:sym typeface="Helvetica Light"/>
              </a:rPr>
              <a:t>政府宣传的核心价值清晰，品牌宣传还有很大提升空间</a:t>
            </a:r>
          </a:p>
        </p:txBody>
      </p:sp>
      <p:sp>
        <p:nvSpPr>
          <p:cNvPr id="18" name="矩形 17"/>
          <p:cNvSpPr/>
          <p:nvPr/>
        </p:nvSpPr>
        <p:spPr>
          <a:xfrm>
            <a:off x="1089739" y="1961390"/>
            <a:ext cx="2216533" cy="728405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rPr>
              <a:t>政府宣传诉求增强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858660" y="1959107"/>
            <a:ext cx="2393460" cy="732970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rPr>
              <a:t> </a:t>
            </a:r>
            <a:r>
              <a:rPr lang="zh-CN" altLang="en-US" sz="2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rPr>
              <a:t>样式功能不够吸引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28495" y="1959107"/>
            <a:ext cx="2216533" cy="732970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rPr>
              <a:t>预算有限审批繁冗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9" name="下箭头 28"/>
          <p:cNvSpPr/>
          <p:nvPr/>
        </p:nvSpPr>
        <p:spPr>
          <a:xfrm>
            <a:off x="1703335" y="2861282"/>
            <a:ext cx="898072" cy="675311"/>
          </a:xfrm>
          <a:prstGeom prst="downArrow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sym typeface="Helvetica Light"/>
            </a:endParaRPr>
          </a:p>
        </p:txBody>
      </p:sp>
      <p:sp>
        <p:nvSpPr>
          <p:cNvPr id="30" name="下箭头 29"/>
          <p:cNvSpPr/>
          <p:nvPr/>
        </p:nvSpPr>
        <p:spPr>
          <a:xfrm>
            <a:off x="5565640" y="2861282"/>
            <a:ext cx="898072" cy="675311"/>
          </a:xfrm>
          <a:prstGeom prst="downArrow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sym typeface="Helvetica Light"/>
            </a:endParaRPr>
          </a:p>
        </p:txBody>
      </p:sp>
      <p:sp>
        <p:nvSpPr>
          <p:cNvPr id="31" name="下箭头 30"/>
          <p:cNvSpPr/>
          <p:nvPr/>
        </p:nvSpPr>
        <p:spPr>
          <a:xfrm>
            <a:off x="9545707" y="2861283"/>
            <a:ext cx="898072" cy="675310"/>
          </a:xfrm>
          <a:prstGeom prst="downArrow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sym typeface="Helvetica Ligh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0763" y="4046818"/>
            <a:ext cx="3543216" cy="17748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127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政府品牌宣传诉求日益增强，与抖音、今日头条等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媒体平台合作紧密；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4127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百度媒体属性，但政府行业客户解决方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案缺乏，急需系统性解决方案；</a:t>
            </a:r>
          </a:p>
          <a:p>
            <a:pPr defTabSz="412750"/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73637" y="4046818"/>
            <a:ext cx="3407366" cy="21441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127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政府宣传内容形式需更具创意更酷炫，提高民众参与度；</a:t>
            </a:r>
            <a:endParaRPr lang="en-US" altLang="zh-CN" sz="16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4127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百度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VR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技术、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智能等多种高精尖技术能力；</a:t>
            </a:r>
            <a:endParaRPr lang="en-US" altLang="zh-CN" sz="16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4127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对舆情监控及舆论控制需求强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12750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45051" y="4046818"/>
            <a:ext cx="3613790" cy="1877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127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政府旅游局、网信办、人民政府办公厅等询价客户数量明显增多，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受价格限制成单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有限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4127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政府内部审批流程过长，错过询价有效期；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0858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65093" y="1201003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82955" y="818865"/>
            <a:ext cx="4026091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8296855">
            <a:off x="7003753" y="1447951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62991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24232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117992" y="1645204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53644" y="162697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PA_文本框 28"/>
          <p:cNvSpPr txBox="1"/>
          <p:nvPr>
            <p:custDataLst>
              <p:tags r:id="rId1"/>
            </p:custDataLst>
          </p:nvPr>
        </p:nvSpPr>
        <p:spPr>
          <a:xfrm>
            <a:off x="5189296" y="160874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12238" y="162697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277134" y="5175995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462668" y="5202869"/>
            <a:ext cx="1266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644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  <a:endParaRPr lang="zh-CN" altLang="en-US" dirty="0">
              <a:solidFill>
                <a:srgbClr val="1644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914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94 0.4169 C 0.03646 0.42894 0.09193 0.11412 -0.00013 -1.85185E-6 " pathEditMode="relative" rAng="0" ptsTypes="AA">
                                      <p:cBhvr>
                                        <p:cTn id="4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2083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CA3E7A7-9D98-5741-B6AD-76B3E9B71C77}"/>
              </a:ext>
            </a:extLst>
          </p:cNvPr>
          <p:cNvSpPr txBox="1">
            <a:spLocks/>
          </p:cNvSpPr>
          <p:nvPr/>
        </p:nvSpPr>
        <p:spPr>
          <a:xfrm>
            <a:off x="370321" y="214721"/>
            <a:ext cx="11477035" cy="60414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kumimoji="1" lang="zh-CN" altLang="en-US" sz="3200" dirty="0" smtClean="0">
                <a:latin typeface="微软雅黑"/>
                <a:ea typeface="微软雅黑"/>
                <a:cs typeface="微软雅黑"/>
              </a:rPr>
              <a:t>城市名片</a:t>
            </a:r>
            <a:r>
              <a:rPr kumimoji="1" lang="zh-CN" altLang="zh-CN" sz="3200" dirty="0">
                <a:latin typeface="微软雅黑"/>
                <a:ea typeface="微软雅黑"/>
                <a:cs typeface="微软雅黑"/>
              </a:rPr>
              <a:t>—</a:t>
            </a:r>
            <a:r>
              <a:rPr kumimoji="1" lang="zh-CN" altLang="zh-CN" sz="3200" dirty="0" smtClean="0">
                <a:latin typeface="微软雅黑"/>
                <a:ea typeface="微软雅黑"/>
                <a:cs typeface="微软雅黑"/>
              </a:rPr>
              <a:t>—</a:t>
            </a:r>
            <a:r>
              <a:rPr kumimoji="1" lang="zh-CN" altLang="en-US" sz="3200" dirty="0" smtClean="0">
                <a:latin typeface="微软雅黑"/>
                <a:ea typeface="微软雅黑"/>
                <a:cs typeface="微软雅黑"/>
              </a:rPr>
              <a:t>品牌专区新打法</a:t>
            </a:r>
            <a:endParaRPr lang="zh-CN" altLang="en-US" sz="3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46"/>
          <p:cNvSpPr txBox="1"/>
          <p:nvPr/>
        </p:nvSpPr>
        <p:spPr>
          <a:xfrm>
            <a:off x="570692" y="5194734"/>
            <a:ext cx="3456000" cy="1224000"/>
          </a:xfrm>
          <a:prstGeom prst="rect">
            <a:avLst/>
          </a:prstGeom>
          <a:noFill/>
          <a:ln w="12700">
            <a:solidFill>
              <a:schemeClr val="bg1">
                <a:lumMod val="95000"/>
              </a:schemeClr>
            </a:solidFill>
            <a:prstDash val="sysDash"/>
          </a:ln>
        </p:spPr>
        <p:txBody>
          <a:bodyPr wrap="square" rtlCol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全新价格策略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标准折扣之上另享城市分级折扣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询价有效期一年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46"/>
          <p:cNvSpPr txBox="1"/>
          <p:nvPr/>
        </p:nvSpPr>
        <p:spPr>
          <a:xfrm>
            <a:off x="8053070" y="5074228"/>
            <a:ext cx="3456000" cy="1224000"/>
          </a:xfrm>
          <a:prstGeom prst="rect">
            <a:avLst/>
          </a:prstGeom>
          <a:noFill/>
          <a:ln w="12700">
            <a:solidFill>
              <a:schemeClr val="bg1">
                <a:lumMod val="95000"/>
              </a:schemeClr>
            </a:solidFill>
            <a:prstDash val="sysDash"/>
          </a:ln>
        </p:spPr>
        <p:txBody>
          <a:bodyPr wrap="square" rtlCol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舆情／数据服务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辟谣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平台、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舆情监控平台接入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百度指数、百科数说等大数据支持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6"/>
          <p:cNvSpPr txBox="1"/>
          <p:nvPr/>
        </p:nvSpPr>
        <p:spPr>
          <a:xfrm>
            <a:off x="8036360" y="3516531"/>
            <a:ext cx="3456000" cy="1224000"/>
          </a:xfrm>
          <a:prstGeom prst="rect">
            <a:avLst/>
          </a:prstGeom>
          <a:noFill/>
          <a:ln w="12700">
            <a:solidFill>
              <a:schemeClr val="bg1">
                <a:lumMod val="95000"/>
              </a:schemeClr>
            </a:solidFill>
            <a:prstDash val="sysDash"/>
          </a:ln>
        </p:spPr>
        <p:txBody>
          <a:bodyPr wrap="square" rtlCol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政务内容推送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百家号内容接入，内容化传播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可链接百家号内容实时更新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46"/>
          <p:cNvSpPr txBox="1"/>
          <p:nvPr/>
        </p:nvSpPr>
        <p:spPr>
          <a:xfrm>
            <a:off x="8034182" y="1902557"/>
            <a:ext cx="3456000" cy="1224000"/>
          </a:xfrm>
          <a:prstGeom prst="rect">
            <a:avLst/>
          </a:prstGeom>
          <a:noFill/>
          <a:ln w="12700">
            <a:solidFill>
              <a:schemeClr val="bg1">
                <a:lumMod val="95000"/>
              </a:schemeClr>
            </a:solidFill>
            <a:prstDash val="sysDash"/>
          </a:ln>
        </p:spPr>
        <p:txBody>
          <a:bodyPr wrap="square" rtlCol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传播资源扩展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品牌专区搜索结果第一页固定位置展现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Feed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主推荐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本地频道增强展现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46"/>
          <p:cNvSpPr txBox="1"/>
          <p:nvPr/>
        </p:nvSpPr>
        <p:spPr>
          <a:xfrm>
            <a:off x="570692" y="1899036"/>
            <a:ext cx="3456000" cy="1224000"/>
          </a:xfrm>
          <a:prstGeom prst="rect">
            <a:avLst/>
          </a:prstGeom>
          <a:noFill/>
          <a:ln w="12700">
            <a:solidFill>
              <a:schemeClr val="bg1">
                <a:lumMod val="95000"/>
              </a:schemeClr>
            </a:solidFill>
            <a:prstDash val="sysDash"/>
          </a:ln>
        </p:spPr>
        <p:txBody>
          <a:bodyPr wrap="square" rtlCol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样式创新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城市名片专属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套样式模版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卡片名称去广告化显示“城市名片”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46"/>
          <p:cNvSpPr txBox="1"/>
          <p:nvPr/>
        </p:nvSpPr>
        <p:spPr>
          <a:xfrm>
            <a:off x="570692" y="3513782"/>
            <a:ext cx="3456000" cy="1224000"/>
          </a:xfrm>
          <a:prstGeom prst="rect">
            <a:avLst/>
          </a:prstGeom>
          <a:noFill/>
          <a:ln w="12700">
            <a:solidFill>
              <a:schemeClr val="bg1">
                <a:lumMod val="95000"/>
              </a:schemeClr>
            </a:solidFill>
            <a:prstDash val="sysDash"/>
          </a:ln>
        </p:spPr>
        <p:txBody>
          <a:bodyPr wrap="square" rtlCol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功能升级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熊掌号、小程序等在线政务功能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80000" indent="-18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AI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AR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VR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等新技术赋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能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16200000">
            <a:off x="2218917" y="3969003"/>
            <a:ext cx="4249271" cy="249333"/>
          </a:xfrm>
          <a:prstGeom prst="triangle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5612086" y="3969003"/>
            <a:ext cx="4249271" cy="249333"/>
          </a:xfrm>
          <a:prstGeom prst="triangle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219" y="1118541"/>
            <a:ext cx="3120434" cy="5564647"/>
          </a:xfrm>
          <a:prstGeom prst="rect">
            <a:avLst/>
          </a:prstGeom>
        </p:spPr>
      </p:pic>
      <p:pic>
        <p:nvPicPr>
          <p:cNvPr id="12" name="图片 11" descr="WISE-标准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3362" y="1981861"/>
            <a:ext cx="2232180" cy="3764941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833590" y="2308983"/>
            <a:ext cx="2405870" cy="1791733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33591" y="4173405"/>
            <a:ext cx="2405870" cy="450935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33590" y="4729421"/>
            <a:ext cx="2405870" cy="311860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25130" y="636165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1039" y="785442"/>
            <a:ext cx="11447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面</a:t>
            </a:r>
            <a:r>
              <a:rPr lang="zh-CN" altLang="en-US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向政府客户</a:t>
            </a: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，借助搜索</a:t>
            </a:r>
            <a:r>
              <a:rPr lang="en-US" altLang="zh-CN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+</a:t>
            </a: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信息流双引擎，塑造政府品牌服务形象，建立政府舆情监控和信息传播的高速</a:t>
            </a:r>
            <a:r>
              <a:rPr lang="zh-CN" altLang="en-US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通道</a:t>
            </a:r>
            <a:endParaRPr lang="zh-CN" altLang="en-US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334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CA3E7A7-9D98-5741-B6AD-76B3E9B71C77}"/>
              </a:ext>
            </a:extLst>
          </p:cNvPr>
          <p:cNvSpPr txBox="1">
            <a:spLocks/>
          </p:cNvSpPr>
          <p:nvPr/>
        </p:nvSpPr>
        <p:spPr>
          <a:xfrm>
            <a:off x="417477" y="190315"/>
            <a:ext cx="11132052" cy="6664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kumimoji="1" lang="zh-CN" altLang="en-US" sz="3200" dirty="0" smtClean="0"/>
              <a:t>样式创新：全新设计样式模版，适应不同场景下的推广诉求</a:t>
            </a:r>
            <a:endParaRPr kumimoji="1" lang="zh-CN" altLang="en-US" sz="3200" dirty="0"/>
          </a:p>
        </p:txBody>
      </p:sp>
      <p:pic>
        <p:nvPicPr>
          <p:cNvPr id="4" name="图片 3" descr="PC-常规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2754" b="13664"/>
          <a:stretch/>
        </p:blipFill>
        <p:spPr>
          <a:xfrm>
            <a:off x="193103" y="1208660"/>
            <a:ext cx="8149150" cy="5278328"/>
          </a:xfrm>
          <a:prstGeom prst="rect">
            <a:avLst/>
          </a:prstGeom>
        </p:spPr>
      </p:pic>
      <p:pic>
        <p:nvPicPr>
          <p:cNvPr id="5" name="图片 4" descr="WISE-标准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65510" y="1197186"/>
            <a:ext cx="3464347" cy="528980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5059" y="861849"/>
            <a:ext cx="1739859" cy="420628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400" b="1">
                <a:solidFill>
                  <a:srgbClr val="2268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Helvetica Light"/>
              </a:rPr>
              <a:t>常规宣传类</a:t>
            </a:r>
          </a:p>
        </p:txBody>
      </p:sp>
    </p:spTree>
    <p:extLst>
      <p:ext uri="{BB962C8B-B14F-4D97-AF65-F5344CB8AC3E}">
        <p14:creationId xmlns:p14="http://schemas.microsoft.com/office/powerpoint/2010/main" val="33079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C-景点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2883" b="4964"/>
          <a:stretch/>
        </p:blipFill>
        <p:spPr>
          <a:xfrm>
            <a:off x="437938" y="1223417"/>
            <a:ext cx="7519188" cy="5292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CA3E7A7-9D98-5741-B6AD-76B3E9B71C77}"/>
              </a:ext>
            </a:extLst>
          </p:cNvPr>
          <p:cNvSpPr txBox="1">
            <a:spLocks/>
          </p:cNvSpPr>
          <p:nvPr/>
        </p:nvSpPr>
        <p:spPr>
          <a:xfrm>
            <a:off x="417477" y="190315"/>
            <a:ext cx="11132052" cy="6664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kumimoji="1" lang="zh-CN" altLang="en-US" sz="3200" dirty="0" smtClean="0"/>
              <a:t>样式创新：全新设计样式模版，适应不同场景下的推广诉求</a:t>
            </a:r>
            <a:endParaRPr kumimoji="1" lang="zh-CN" altLang="en-US" sz="3200" dirty="0"/>
          </a:p>
        </p:txBody>
      </p:sp>
      <p:sp>
        <p:nvSpPr>
          <p:cNvPr id="3" name="文本框 2"/>
          <p:cNvSpPr txBox="1"/>
          <p:nvPr/>
        </p:nvSpPr>
        <p:spPr>
          <a:xfrm>
            <a:off x="345059" y="861849"/>
            <a:ext cx="1739859" cy="420628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400" b="1">
                <a:solidFill>
                  <a:srgbClr val="2268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  <a:sym typeface="Helvetica Light"/>
              </a:rPr>
              <a:t>人文景点类</a:t>
            </a:r>
            <a:endParaRPr lang="zh-CN" altLang="en-US" dirty="0">
              <a:solidFill>
                <a:schemeClr val="bg1"/>
              </a:solidFill>
              <a:sym typeface="Helvetica Light"/>
            </a:endParaRPr>
          </a:p>
        </p:txBody>
      </p:sp>
      <p:pic>
        <p:nvPicPr>
          <p:cNvPr id="5" name="图片 4" descr="wise-人文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4768" y="1212484"/>
            <a:ext cx="3483416" cy="530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32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C-活动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922" y="1038809"/>
            <a:ext cx="7314203" cy="550479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CA3E7A7-9D98-5741-B6AD-76B3E9B71C77}"/>
              </a:ext>
            </a:extLst>
          </p:cNvPr>
          <p:cNvSpPr txBox="1">
            <a:spLocks/>
          </p:cNvSpPr>
          <p:nvPr/>
        </p:nvSpPr>
        <p:spPr>
          <a:xfrm>
            <a:off x="417477" y="190315"/>
            <a:ext cx="11132052" cy="6664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kumimoji="1" lang="zh-CN" altLang="en-US" sz="3200" dirty="0" smtClean="0"/>
              <a:t>样式创新：全新设计样式模版，适应不同场景下的推广诉求</a:t>
            </a:r>
            <a:endParaRPr kumimoji="1" lang="zh-CN" altLang="en-US" sz="3200" dirty="0"/>
          </a:p>
        </p:txBody>
      </p:sp>
      <p:sp>
        <p:nvSpPr>
          <p:cNvPr id="3" name="文本框 2"/>
          <p:cNvSpPr txBox="1"/>
          <p:nvPr/>
        </p:nvSpPr>
        <p:spPr>
          <a:xfrm>
            <a:off x="345059" y="861849"/>
            <a:ext cx="1739859" cy="420628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400" b="1">
                <a:solidFill>
                  <a:srgbClr val="2268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  <a:sym typeface="Helvetica Light"/>
              </a:rPr>
              <a:t>活动传播类</a:t>
            </a:r>
            <a:endParaRPr lang="zh-CN" altLang="en-US" dirty="0">
              <a:solidFill>
                <a:schemeClr val="bg1"/>
              </a:solidFill>
              <a:sym typeface="Helvetica Light"/>
            </a:endParaRPr>
          </a:p>
        </p:txBody>
      </p:sp>
      <p:pic>
        <p:nvPicPr>
          <p:cNvPr id="5" name="图片 4" descr="wise-活动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6657" y="1055662"/>
            <a:ext cx="3616614" cy="549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39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CA3E7A7-9D98-5741-B6AD-76B3E9B71C77}"/>
              </a:ext>
            </a:extLst>
          </p:cNvPr>
          <p:cNvSpPr txBox="1">
            <a:spLocks/>
          </p:cNvSpPr>
          <p:nvPr/>
        </p:nvSpPr>
        <p:spPr>
          <a:xfrm>
            <a:off x="417477" y="190314"/>
            <a:ext cx="11132052" cy="661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kumimoji="1" lang="zh-CN" altLang="en-US" sz="3200" dirty="0" smtClean="0"/>
              <a:t>功能升级：创新互动形式，高效连接用户</a:t>
            </a:r>
            <a:endParaRPr kumimoji="1" lang="zh-CN" altLang="en-US" sz="3200" dirty="0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DD557E49-CC55-9F41-AD3D-5C71AC71F157}"/>
              </a:ext>
            </a:extLst>
          </p:cNvPr>
          <p:cNvSpPr txBox="1"/>
          <p:nvPr/>
        </p:nvSpPr>
        <p:spPr>
          <a:xfrm>
            <a:off x="7740294" y="6175685"/>
            <a:ext cx="1800000" cy="235962"/>
          </a:xfrm>
          <a:prstGeom prst="rect">
            <a:avLst/>
          </a:prstGeom>
          <a:noFill/>
          <a:ln w="12700" cap="flat">
            <a:solidFill>
              <a:srgbClr val="FFFFFF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H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HS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全景</a:t>
            </a:r>
            <a:r>
              <a:rPr lang="zh-CHS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oto Sans S Chinese Thin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6243" y="4993901"/>
            <a:ext cx="103222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800" b="1" dirty="0" smtClean="0">
                <a:solidFill>
                  <a:srgbClr val="C00000"/>
                </a:solidFill>
              </a:rPr>
              <a:t>河南省公安厅</a:t>
            </a:r>
            <a:endParaRPr kumimoji="1" lang="zh-CN" altLang="en-US" sz="800" b="1" dirty="0">
              <a:solidFill>
                <a:srgbClr val="C00000"/>
              </a:solidFill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="" xmlns:a16="http://schemas.microsoft.com/office/drawing/2014/main" id="{D165A8FE-6C16-DD45-9C11-CA9AB8C68F74}"/>
              </a:ext>
            </a:extLst>
          </p:cNvPr>
          <p:cNvSpPr/>
          <p:nvPr/>
        </p:nvSpPr>
        <p:spPr>
          <a:xfrm>
            <a:off x="750466" y="1264458"/>
            <a:ext cx="1805687" cy="468896"/>
          </a:xfrm>
          <a:prstGeom prst="roundRect">
            <a:avLst/>
          </a:prstGeom>
          <a:solidFill>
            <a:srgbClr val="399DBA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Shape 604">
            <a:extLst>
              <a:ext uri="{FF2B5EF4-FFF2-40B4-BE49-F238E27FC236}">
                <a16:creationId xmlns="" xmlns:a16="http://schemas.microsoft.com/office/drawing/2014/main" id="{74133CC0-F234-B746-84BE-878E66A99AD8}"/>
              </a:ext>
            </a:extLst>
          </p:cNvPr>
          <p:cNvSpPr/>
          <p:nvPr/>
        </p:nvSpPr>
        <p:spPr>
          <a:xfrm>
            <a:off x="1194273" y="1305007"/>
            <a:ext cx="910506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8000">
                <a:solidFill>
                  <a:srgbClr val="FFFFFF"/>
                </a:solidFill>
                <a:latin typeface="Source Han Sans CN Light"/>
                <a:ea typeface="Source Han Sans CN Light"/>
                <a:cs typeface="Source Han Sans CN Light"/>
                <a:sym typeface="Source Han Sans CN Light"/>
              </a:defRPr>
            </a:lvl1pPr>
          </a:lstStyle>
          <a:p>
            <a:pPr algn="ctr"/>
            <a:r>
              <a:rPr lang="zh-CN" altLang="en-US" sz="2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熊掌号</a:t>
            </a:r>
            <a:endParaRPr sz="2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>
            <a:extLst>
              <a:ext uri="{FF2B5EF4-FFF2-40B4-BE49-F238E27FC236}">
                <a16:creationId xmlns="" xmlns:a16="http://schemas.microsoft.com/office/drawing/2014/main" id="{D165A8FE-6C16-DD45-9C11-CA9AB8C68F74}"/>
              </a:ext>
            </a:extLst>
          </p:cNvPr>
          <p:cNvSpPr/>
          <p:nvPr/>
        </p:nvSpPr>
        <p:spPr>
          <a:xfrm>
            <a:off x="3522196" y="1251653"/>
            <a:ext cx="1805687" cy="468896"/>
          </a:xfrm>
          <a:prstGeom prst="roundRect">
            <a:avLst/>
          </a:prstGeom>
          <a:solidFill>
            <a:srgbClr val="399DBA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Shape 604">
            <a:extLst>
              <a:ext uri="{FF2B5EF4-FFF2-40B4-BE49-F238E27FC236}">
                <a16:creationId xmlns="" xmlns:a16="http://schemas.microsoft.com/office/drawing/2014/main" id="{74133CC0-F234-B746-84BE-878E66A99AD8}"/>
              </a:ext>
            </a:extLst>
          </p:cNvPr>
          <p:cNvSpPr/>
          <p:nvPr/>
        </p:nvSpPr>
        <p:spPr>
          <a:xfrm>
            <a:off x="3966007" y="1305039"/>
            <a:ext cx="910506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8000">
                <a:solidFill>
                  <a:srgbClr val="FFFFFF"/>
                </a:solidFill>
                <a:latin typeface="Source Han Sans CN Light"/>
                <a:ea typeface="Source Han Sans CN Light"/>
                <a:cs typeface="Source Han Sans CN Light"/>
                <a:sym typeface="Source Han Sans CN Light"/>
              </a:defRPr>
            </a:lvl1pPr>
          </a:lstStyle>
          <a:p>
            <a:pPr algn="ctr"/>
            <a:r>
              <a:rPr lang="zh-CN" altLang="en-US" sz="2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小程序</a:t>
            </a:r>
            <a:endParaRPr sz="2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>
            <a:extLst>
              <a:ext uri="{FF2B5EF4-FFF2-40B4-BE49-F238E27FC236}">
                <a16:creationId xmlns="" xmlns:a16="http://schemas.microsoft.com/office/drawing/2014/main" id="{D165A8FE-6C16-DD45-9C11-CA9AB8C68F74}"/>
              </a:ext>
            </a:extLst>
          </p:cNvPr>
          <p:cNvSpPr/>
          <p:nvPr/>
        </p:nvSpPr>
        <p:spPr>
          <a:xfrm>
            <a:off x="8159210" y="1209823"/>
            <a:ext cx="1805687" cy="468896"/>
          </a:xfrm>
          <a:prstGeom prst="roundRect">
            <a:avLst/>
          </a:prstGeom>
          <a:solidFill>
            <a:srgbClr val="399DBA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Shape 604">
            <a:extLst>
              <a:ext uri="{FF2B5EF4-FFF2-40B4-BE49-F238E27FC236}">
                <a16:creationId xmlns="" xmlns:a16="http://schemas.microsoft.com/office/drawing/2014/main" id="{74133CC0-F234-B746-84BE-878E66A99AD8}"/>
              </a:ext>
            </a:extLst>
          </p:cNvPr>
          <p:cNvSpPr/>
          <p:nvPr/>
        </p:nvSpPr>
        <p:spPr>
          <a:xfrm>
            <a:off x="8505381" y="1250372"/>
            <a:ext cx="1166986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8000">
                <a:solidFill>
                  <a:srgbClr val="FFFFFF"/>
                </a:solidFill>
                <a:latin typeface="Source Han Sans CN Light"/>
                <a:ea typeface="Source Han Sans CN Light"/>
                <a:cs typeface="Source Han Sans CN Light"/>
                <a:sym typeface="Source Han Sans CN Light"/>
              </a:defRPr>
            </a:lvl1pPr>
          </a:lstStyle>
          <a:p>
            <a:pPr algn="ctr"/>
            <a:r>
              <a:rPr lang="en-US" altLang="zh-CN" sz="2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</a:t>
            </a:r>
            <a:r>
              <a:rPr lang="zh-CN" altLang="en-US" sz="2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VR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DD557E49-CC55-9F41-AD3D-5C71AC71F157}"/>
              </a:ext>
            </a:extLst>
          </p:cNvPr>
          <p:cNvSpPr txBox="1"/>
          <p:nvPr/>
        </p:nvSpPr>
        <p:spPr>
          <a:xfrm>
            <a:off x="4028282" y="6175090"/>
            <a:ext cx="1800000" cy="235962"/>
          </a:xfrm>
          <a:prstGeom prst="rect">
            <a:avLst/>
          </a:prstGeom>
          <a:noFill/>
          <a:ln w="12700" cap="flat">
            <a:solidFill>
              <a:srgbClr val="FFFFFF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 Chinese Thin"/>
              </a:rPr>
              <a:t>无线承接页定制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oto Sans S Chinese Thin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DD557E49-CC55-9F41-AD3D-5C71AC71F157}"/>
              </a:ext>
            </a:extLst>
          </p:cNvPr>
          <p:cNvSpPr txBox="1"/>
          <p:nvPr/>
        </p:nvSpPr>
        <p:spPr>
          <a:xfrm>
            <a:off x="772400" y="6183583"/>
            <a:ext cx="1800000" cy="235962"/>
          </a:xfrm>
          <a:prstGeom prst="rect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 Chinese Thin"/>
              </a:rPr>
              <a:t>功能前置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oto Sans S Chinese Thin"/>
            </a:endParaRPr>
          </a:p>
        </p:txBody>
      </p:sp>
      <p:pic>
        <p:nvPicPr>
          <p:cNvPr id="25" name="图片 24" descr="粤省事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7"/>
          <a:stretch/>
        </p:blipFill>
        <p:spPr>
          <a:xfrm>
            <a:off x="3342028" y="1809841"/>
            <a:ext cx="2186858" cy="4014232"/>
          </a:xfrm>
          <a:prstGeom prst="rect">
            <a:avLst/>
          </a:prstGeom>
        </p:spPr>
      </p:pic>
      <p:pic>
        <p:nvPicPr>
          <p:cNvPr id="28" name="图片 27" descr="WISE-标准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871" y="1818549"/>
            <a:ext cx="2518044" cy="401739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92" y="4909653"/>
            <a:ext cx="2514597" cy="858021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983154" y="4993901"/>
            <a:ext cx="103222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800" b="1" dirty="0" smtClean="0">
                <a:solidFill>
                  <a:srgbClr val="C00000"/>
                </a:solidFill>
              </a:rPr>
              <a:t>河南省公安厅</a:t>
            </a:r>
            <a:endParaRPr kumimoji="1" lang="zh-CN" altLang="en-US" sz="800" b="1" dirty="0">
              <a:solidFill>
                <a:srgbClr val="C0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00333" y="4933521"/>
            <a:ext cx="2671114" cy="820745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00333" y="3489859"/>
            <a:ext cx="983489" cy="483403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/>
          <a:srcRect b="35723"/>
          <a:stretch/>
        </p:blipFill>
        <p:spPr>
          <a:xfrm>
            <a:off x="6152572" y="1824250"/>
            <a:ext cx="2261279" cy="3442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7864" y="2029130"/>
            <a:ext cx="3273422" cy="1905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4" name="右箭头 33"/>
          <p:cNvSpPr/>
          <p:nvPr/>
        </p:nvSpPr>
        <p:spPr>
          <a:xfrm rot="21517895">
            <a:off x="2895722" y="3544279"/>
            <a:ext cx="483909" cy="380213"/>
          </a:xfrm>
          <a:prstGeom prst="rightArrow">
            <a:avLst/>
          </a:prstGeom>
          <a:solidFill>
            <a:srgbClr val="F9554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右箭头 20"/>
          <p:cNvSpPr/>
          <p:nvPr/>
        </p:nvSpPr>
        <p:spPr>
          <a:xfrm rot="21517895">
            <a:off x="8263077" y="2303380"/>
            <a:ext cx="483909" cy="380213"/>
          </a:xfrm>
          <a:prstGeom prst="rightArrow">
            <a:avLst/>
          </a:prstGeom>
          <a:solidFill>
            <a:srgbClr val="F9554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6973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CA3E7A7-9D98-5741-B6AD-76B3E9B71C77}"/>
              </a:ext>
            </a:extLst>
          </p:cNvPr>
          <p:cNvSpPr txBox="1">
            <a:spLocks/>
          </p:cNvSpPr>
          <p:nvPr/>
        </p:nvSpPr>
        <p:spPr>
          <a:xfrm>
            <a:off x="417477" y="190314"/>
            <a:ext cx="11132052" cy="661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kumimoji="1" lang="zh-CN" altLang="en-US" sz="3200" dirty="0" smtClean="0"/>
              <a:t>全新价格策略：一城一价满足政府预算需求</a:t>
            </a:r>
            <a:endParaRPr kumimoji="1" lang="zh-CN" altLang="en-US" sz="3200" dirty="0"/>
          </a:p>
        </p:txBody>
      </p:sp>
      <p:sp>
        <p:nvSpPr>
          <p:cNvPr id="3" name="文本框 2"/>
          <p:cNvSpPr txBox="1"/>
          <p:nvPr/>
        </p:nvSpPr>
        <p:spPr>
          <a:xfrm>
            <a:off x="312155" y="772509"/>
            <a:ext cx="11183593" cy="1918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600" u="sng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同时满足以下条件的客户，可购买城市名片</a:t>
            </a:r>
            <a:r>
              <a:rPr kumimoji="1" lang="zh-CN" altLang="en-US" sz="1600" u="sng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：</a:t>
            </a:r>
            <a:endParaRPr kumimoji="1" lang="zh-CN" altLang="en-US" sz="16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a) </a:t>
            </a:r>
            <a:r>
              <a:rPr kumimoji="1"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询价</a:t>
            </a:r>
            <a:r>
              <a:rPr kumimoji="1" lang="en-US" altLang="zh-CN" sz="1600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url</a:t>
            </a:r>
            <a:r>
              <a:rPr kumimoji="1"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为政府官网，即以</a:t>
            </a:r>
            <a:r>
              <a:rPr kumimoji="1" lang="en-US" altLang="zh-CN" sz="1600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gov.cn</a:t>
            </a:r>
            <a:r>
              <a:rPr kumimoji="1"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结尾</a:t>
            </a:r>
            <a:r>
              <a:rPr kumimoji="1" lang="zh-CN" altLang="en-US" sz="1600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；</a:t>
            </a:r>
            <a:endParaRPr kumimoji="1" lang="zh-CN" altLang="en-US" sz="16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b) Query</a:t>
            </a:r>
            <a:r>
              <a:rPr kumimoji="1"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以城市名称加政府、政府网、政务网、官网、人民政府、电子政务等词为主，如武汉市政府购买</a:t>
            </a:r>
            <a:r>
              <a:rPr kumimoji="1"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Query</a:t>
            </a:r>
            <a:r>
              <a:rPr kumimoji="1"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为武汉、武汉政府、武汉政府网、武汉政务网、武汉官网、武汉人民政府、武汉电子政务等</a:t>
            </a:r>
            <a:r>
              <a:rPr kumimoji="1" lang="zh-CN" altLang="en-US" sz="1600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；</a:t>
            </a:r>
            <a:endParaRPr kumimoji="1" lang="zh-CN" altLang="en-US" sz="16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c)</a:t>
            </a:r>
            <a:r>
              <a:rPr kumimoji="1"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kumimoji="1"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广告主名称为政府部门，如郑州市人民政府办公厅、武汉市互联网信息办公室、武汉东湖新技术开发区等。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40" y="2964460"/>
            <a:ext cx="7454900" cy="37338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4745" y="2965388"/>
            <a:ext cx="2380076" cy="420628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400" b="1">
                <a:solidFill>
                  <a:srgbClr val="2268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sym typeface="Helvetica Light"/>
              </a:rPr>
              <a:t>询价及申请折扣流程</a:t>
            </a:r>
            <a:endParaRPr lang="zh-CN" altLang="en-US" sz="1600" dirty="0">
              <a:solidFill>
                <a:schemeClr val="bg1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190455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CA3E7A7-9D98-5741-B6AD-76B3E9B71C77}"/>
              </a:ext>
            </a:extLst>
          </p:cNvPr>
          <p:cNvSpPr txBox="1">
            <a:spLocks/>
          </p:cNvSpPr>
          <p:nvPr/>
        </p:nvSpPr>
        <p:spPr>
          <a:xfrm>
            <a:off x="417477" y="190314"/>
            <a:ext cx="11132052" cy="6452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kumimoji="1" lang="zh-CN" altLang="en-US" sz="3200" dirty="0" smtClean="0"/>
              <a:t>传播资源拓展：信息流</a:t>
            </a:r>
            <a:r>
              <a:rPr kumimoji="1" lang="en-US" altLang="zh-CN" sz="3200" dirty="0" smtClean="0"/>
              <a:t>GD</a:t>
            </a:r>
            <a:r>
              <a:rPr kumimoji="1" lang="zh-CN" altLang="en-US" sz="3200" dirty="0" smtClean="0"/>
              <a:t>合作，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创意化呈现政府宣传信息</a:t>
            </a:r>
            <a:endParaRPr kumimoji="1" lang="zh-CN" altLang="en-US" sz="3200" dirty="0"/>
          </a:p>
        </p:txBody>
      </p:sp>
      <p:grpSp>
        <p:nvGrpSpPr>
          <p:cNvPr id="3" name="组 2"/>
          <p:cNvGrpSpPr/>
          <p:nvPr/>
        </p:nvGrpSpPr>
        <p:grpSpPr>
          <a:xfrm>
            <a:off x="9096902" y="1972467"/>
            <a:ext cx="1716477" cy="3666506"/>
            <a:chOff x="2612951" y="66023"/>
            <a:chExt cx="3212764" cy="68626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0833" y="736005"/>
              <a:ext cx="3164882" cy="5472608"/>
            </a:xfrm>
            <a:prstGeom prst="rect">
              <a:avLst/>
            </a:prstGeom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xmlns="" id="{CDBC35B2-76AE-4055-8B13-4FFCED1FC4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612951" y="66023"/>
              <a:ext cx="3212764" cy="6862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2684959" y="4696445"/>
              <a:ext cx="3024000" cy="140400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7" name="组 6"/>
          <p:cNvGrpSpPr/>
          <p:nvPr/>
        </p:nvGrpSpPr>
        <p:grpSpPr>
          <a:xfrm>
            <a:off x="6321976" y="1987224"/>
            <a:ext cx="1763570" cy="3666506"/>
            <a:chOff x="9085780" y="331212"/>
            <a:chExt cx="3266273" cy="6790662"/>
          </a:xfrm>
        </p:grpSpPr>
        <p:grpSp>
          <p:nvGrpSpPr>
            <p:cNvPr id="8" name="组 7"/>
            <p:cNvGrpSpPr/>
            <p:nvPr/>
          </p:nvGrpSpPr>
          <p:grpSpPr>
            <a:xfrm>
              <a:off x="9085780" y="331212"/>
              <a:ext cx="3266273" cy="6790662"/>
              <a:chOff x="8229575" y="727625"/>
              <a:chExt cx="3266273" cy="6790662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29575" y="1357368"/>
                <a:ext cx="3232089" cy="5752448"/>
              </a:xfrm>
              <a:prstGeom prst="rect">
                <a:avLst/>
              </a:prstGeom>
            </p:spPr>
          </p:pic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xmlns="" id="{CDBC35B2-76AE-4055-8B13-4FFCED1FC4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8229575" y="727625"/>
                <a:ext cx="3266273" cy="67906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矩形 8"/>
            <p:cNvSpPr/>
            <p:nvPr/>
          </p:nvSpPr>
          <p:spPr>
            <a:xfrm>
              <a:off x="9085780" y="2752229"/>
              <a:ext cx="3232089" cy="244827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321976" y="5957090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百度</a:t>
            </a:r>
            <a:r>
              <a:rPr lang="en-US" altLang="zh-CN" sz="12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APP+WAP</a:t>
            </a:r>
            <a:r>
              <a:rPr lang="zh-CN" altLang="en-US" sz="12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列表页</a:t>
            </a:r>
            <a:endParaRPr lang="zh-CN" altLang="en-US" sz="1200" dirty="0">
              <a:solidFill>
                <a:srgbClr val="FFFFFF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2711" y="1048086"/>
            <a:ext cx="1521776" cy="369332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优势</a:t>
            </a:r>
          </a:p>
        </p:txBody>
      </p:sp>
      <p:pic>
        <p:nvPicPr>
          <p:cNvPr id="14" name="Picture 2" descr="https://ss3.bdstatic.com/70cFv8Sh_Q1YnxGkpoWK1HF6hhy/it/u=4271684516,722276999&amp;fm=11&amp;gp=0.jpg">
            <a:extLst>
              <a:ext uri="{FF2B5EF4-FFF2-40B4-BE49-F238E27FC236}">
                <a16:creationId xmlns:a16="http://schemas.microsoft.com/office/drawing/2014/main" xmlns="" id="{40AAE12C-1112-48BC-90CB-8806F442EE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54373" y="3654988"/>
            <a:ext cx="1858398" cy="8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s://ss3.bdstatic.com/70cFv8Sh_Q1YnxGkpoWK1HF6hhy/it/u=1160105556,580341747&amp;fm=27&amp;gp=0.jpg">
            <a:extLst>
              <a:ext uri="{FF2B5EF4-FFF2-40B4-BE49-F238E27FC236}">
                <a16:creationId xmlns:a16="http://schemas.microsoft.com/office/drawing/2014/main" xmlns="" id="{237DC57D-A975-4ED6-AE7F-FFF014BEFD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7760" y="3631375"/>
            <a:ext cx="1813359" cy="87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EFA0670-DF72-4C1F-9222-AFCBB083CF72}"/>
              </a:ext>
            </a:extLst>
          </p:cNvPr>
          <p:cNvSpPr txBox="1"/>
          <p:nvPr/>
        </p:nvSpPr>
        <p:spPr>
          <a:xfrm>
            <a:off x="1051583" y="4576354"/>
            <a:ext cx="1256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地方展会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91820AA-FBC6-4021-A665-B6674A9E159E}"/>
              </a:ext>
            </a:extLst>
          </p:cNvPr>
          <p:cNvSpPr txBox="1"/>
          <p:nvPr/>
        </p:nvSpPr>
        <p:spPr>
          <a:xfrm>
            <a:off x="3133933" y="4567527"/>
            <a:ext cx="1256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比赛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演出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8D3A8336-A472-41FE-9BFA-9E6E5FAF366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759" y="5113138"/>
            <a:ext cx="1813359" cy="86605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6F92437A-F1D2-4867-A97E-A1E04648C723}"/>
              </a:ext>
            </a:extLst>
          </p:cNvPr>
          <p:cNvSpPr txBox="1"/>
          <p:nvPr/>
        </p:nvSpPr>
        <p:spPr>
          <a:xfrm>
            <a:off x="1033472" y="6095590"/>
            <a:ext cx="1256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门店活动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BB7084ED-0D7E-4449-B268-D15FEA62607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4373" y="5134059"/>
            <a:ext cx="1816008" cy="867361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F640824F-D329-4956-8836-AA3068FAD095}"/>
              </a:ext>
            </a:extLst>
          </p:cNvPr>
          <p:cNvSpPr txBox="1"/>
          <p:nvPr/>
        </p:nvSpPr>
        <p:spPr>
          <a:xfrm>
            <a:off x="3175136" y="6095590"/>
            <a:ext cx="1256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新盘推广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791875" y="5957090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百度</a:t>
            </a:r>
            <a:r>
              <a:rPr lang="en-US" altLang="zh-CN" sz="12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APP</a:t>
            </a:r>
            <a:r>
              <a:rPr lang="zh-CN" altLang="en-US" sz="12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本地频道</a:t>
            </a:r>
            <a:endParaRPr lang="zh-CN" altLang="en-US" sz="1200" dirty="0">
              <a:solidFill>
                <a:srgbClr val="FFFFFF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8045" y="1355076"/>
            <a:ext cx="470320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地域</a:t>
            </a:r>
            <a:r>
              <a:rPr kumimoji="1" lang="zh-CN" altLang="en-US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独占：包段本地域核心流量</a:t>
            </a:r>
          </a:p>
          <a:p>
            <a:pPr>
              <a:lnSpc>
                <a:spcPct val="150000"/>
              </a:lnSpc>
            </a:pPr>
            <a:r>
              <a:rPr kumimoji="1" lang="zh-CN" altLang="en-US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强曝光：推荐频道</a:t>
            </a:r>
            <a:r>
              <a:rPr kumimoji="1" lang="en-US" altLang="zh-CN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CPT+</a:t>
            </a:r>
            <a:r>
              <a:rPr kumimoji="1" lang="zh-CN" altLang="en-US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本地频道</a:t>
            </a:r>
            <a:r>
              <a:rPr kumimoji="1" lang="en-US" altLang="zh-CN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CPT</a:t>
            </a:r>
            <a:r>
              <a:rPr kumimoji="1" lang="zh-CN" altLang="en-US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资源</a:t>
            </a:r>
          </a:p>
          <a:p>
            <a:pPr>
              <a:lnSpc>
                <a:spcPct val="150000"/>
              </a:lnSpc>
            </a:pPr>
            <a:r>
              <a:rPr kumimoji="1" lang="zh-CN" altLang="en-US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人群</a:t>
            </a: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精</a:t>
            </a:r>
            <a:r>
              <a:rPr kumimoji="1" lang="zh-CN" altLang="en-US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准：精准向本地用户</a:t>
            </a:r>
            <a:endParaRPr kumimoji="1" lang="zh-CN" altLang="en-US" sz="1400" dirty="0">
              <a:solidFill>
                <a:srgbClr val="FFFFFF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56685" y="2929214"/>
            <a:ext cx="1521776" cy="369332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场景</a:t>
            </a:r>
          </a:p>
        </p:txBody>
      </p:sp>
      <p:sp>
        <p:nvSpPr>
          <p:cNvPr id="25" name="矩形 24"/>
          <p:cNvSpPr/>
          <p:nvPr/>
        </p:nvSpPr>
        <p:spPr>
          <a:xfrm>
            <a:off x="452712" y="3303268"/>
            <a:ext cx="4693600" cy="3272804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52711" y="1417060"/>
            <a:ext cx="4609421" cy="105128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05671" y="919892"/>
            <a:ext cx="6396471" cy="56561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630939" y="908436"/>
            <a:ext cx="4903887" cy="397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推荐</a:t>
            </a:r>
            <a:r>
              <a:rPr kumimoji="1" lang="en-US" altLang="zh-CN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&amp;</a:t>
            </a:r>
            <a:r>
              <a:rPr kumimoji="1" lang="zh-CN" altLang="en-US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本地频道第二刷</a:t>
            </a:r>
            <a:r>
              <a:rPr kumimoji="1" lang="en-US" altLang="zh-CN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-</a:t>
            </a:r>
            <a:r>
              <a:rPr kumimoji="1" lang="zh-CN" altLang="en-US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第一广告位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EEFA0670-DF72-4C1F-9222-AFCBB083CF72}"/>
              </a:ext>
            </a:extLst>
          </p:cNvPr>
          <p:cNvSpPr txBox="1"/>
          <p:nvPr/>
        </p:nvSpPr>
        <p:spPr>
          <a:xfrm>
            <a:off x="5482483" y="1016959"/>
            <a:ext cx="948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位置说明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30939" y="1233803"/>
            <a:ext cx="52458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推荐</a:t>
            </a: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频道：小图</a:t>
            </a:r>
            <a:r>
              <a:rPr kumimoji="1" lang="en-US" altLang="zh-CN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大图</a:t>
            </a:r>
            <a:r>
              <a:rPr kumimoji="1" lang="en-US" altLang="zh-CN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三图</a:t>
            </a:r>
            <a:r>
              <a:rPr kumimoji="1" lang="en-US" altLang="zh-CN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下载</a:t>
            </a:r>
            <a:r>
              <a:rPr kumimoji="1" lang="en-US" altLang="zh-CN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视频</a:t>
            </a:r>
            <a:r>
              <a:rPr kumimoji="1" lang="en-US" altLang="zh-CN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图集</a:t>
            </a:r>
            <a:r>
              <a:rPr kumimoji="1" lang="en-US" altLang="zh-CN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直播</a:t>
            </a:r>
            <a:r>
              <a:rPr kumimoji="1" lang="en-US" altLang="zh-CN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电话</a:t>
            </a:r>
            <a:r>
              <a:rPr kumimoji="1" lang="en-US" altLang="zh-CN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全景</a:t>
            </a:r>
          </a:p>
          <a:p>
            <a:pPr>
              <a:lnSpc>
                <a:spcPct val="150000"/>
              </a:lnSpc>
            </a:pP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本地频道：小图</a:t>
            </a:r>
            <a:r>
              <a:rPr kumimoji="1" lang="en-US" altLang="zh-CN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400" dirty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三</a:t>
            </a:r>
            <a:r>
              <a:rPr kumimoji="1" lang="zh-CN" altLang="en-US" sz="1400" dirty="0" smtClean="0">
                <a:solidFill>
                  <a:srgbClr val="FFFFFF"/>
                </a:solidFill>
                <a:latin typeface="Microsoft YaHei" charset="0"/>
                <a:ea typeface="Microsoft YaHei" charset="0"/>
                <a:cs typeface="Microsoft YaHei" charset="0"/>
              </a:rPr>
              <a:t>图</a:t>
            </a:r>
            <a:endParaRPr kumimoji="1" lang="zh-CN" altLang="en-US" sz="1400" dirty="0">
              <a:solidFill>
                <a:srgbClr val="FFFFFF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EEFA0670-DF72-4C1F-9222-AFCBB083CF72}"/>
              </a:ext>
            </a:extLst>
          </p:cNvPr>
          <p:cNvSpPr txBox="1"/>
          <p:nvPr/>
        </p:nvSpPr>
        <p:spPr>
          <a:xfrm>
            <a:off x="5482483" y="1468046"/>
            <a:ext cx="948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支持样式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46579" y="2399251"/>
            <a:ext cx="360040" cy="16866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9983933" y="2682588"/>
            <a:ext cx="360040" cy="16866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88030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CA3E7A7-9D98-5741-B6AD-76B3E9B71C77}"/>
              </a:ext>
            </a:extLst>
          </p:cNvPr>
          <p:cNvSpPr txBox="1">
            <a:spLocks/>
          </p:cNvSpPr>
          <p:nvPr/>
        </p:nvSpPr>
        <p:spPr>
          <a:xfrm>
            <a:off x="417477" y="190314"/>
            <a:ext cx="11132052" cy="72882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kumimoji="1" lang="zh-CN" altLang="en-US" sz="3200" dirty="0" smtClean="0"/>
              <a:t>政务内容强推送：百家号内容接入，动态实时呈现</a:t>
            </a:r>
            <a:endParaRPr kumimoji="1" lang="zh-CN" altLang="en-US" sz="3200" dirty="0"/>
          </a:p>
        </p:txBody>
      </p:sp>
      <p:pic>
        <p:nvPicPr>
          <p:cNvPr id="3" name="图片 2" descr="wise-活动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140" y="1628585"/>
            <a:ext cx="3220001" cy="452717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5139" y="4604750"/>
            <a:ext cx="3220001" cy="793599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Shape 328" descr="object 2"/>
          <p:cNvSpPr/>
          <p:nvPr/>
        </p:nvSpPr>
        <p:spPr>
          <a:xfrm>
            <a:off x="6152612" y="6001930"/>
            <a:ext cx="1682632" cy="29514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>
            <a:spAutoFit/>
          </a:bodyPr>
          <a:lstStyle>
            <a:lvl1pPr indent="12700">
              <a:lnSpc>
                <a:spcPct val="120000"/>
              </a:lnSpc>
              <a:spcBef>
                <a:spcPts val="4000"/>
              </a:spcBef>
              <a:defRPr sz="3000" spc="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sz="1200" dirty="0">
                <a:solidFill>
                  <a:schemeClr val="bg1"/>
                </a:solidFill>
                <a:latin typeface="微软雅黑"/>
                <a:ea typeface="微软雅黑"/>
              </a:rPr>
              <a:t>政务频道</a:t>
            </a:r>
          </a:p>
        </p:txBody>
      </p:sp>
      <p:sp>
        <p:nvSpPr>
          <p:cNvPr id="6" name="Shape 329" descr="object 3"/>
          <p:cNvSpPr/>
          <p:nvPr/>
        </p:nvSpPr>
        <p:spPr>
          <a:xfrm>
            <a:off x="8091997" y="6001929"/>
            <a:ext cx="1682632" cy="29514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>
            <a:spAutoFit/>
          </a:bodyPr>
          <a:lstStyle>
            <a:lvl1pPr indent="12700">
              <a:lnSpc>
                <a:spcPct val="120000"/>
              </a:lnSpc>
              <a:spcBef>
                <a:spcPts val="4000"/>
              </a:spcBef>
              <a:defRPr sz="3000" spc="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sz="1200" dirty="0">
                <a:solidFill>
                  <a:schemeClr val="bg1"/>
                </a:solidFill>
                <a:latin typeface="微软雅黑"/>
                <a:ea typeface="微软雅黑"/>
              </a:rPr>
              <a:t>本地频道</a:t>
            </a:r>
          </a:p>
        </p:txBody>
      </p:sp>
      <p:sp>
        <p:nvSpPr>
          <p:cNvPr id="7" name="Shape 333" descr="object 3"/>
          <p:cNvSpPr/>
          <p:nvPr/>
        </p:nvSpPr>
        <p:spPr>
          <a:xfrm>
            <a:off x="4260126" y="6001930"/>
            <a:ext cx="1682632" cy="29514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>
            <a:spAutoFit/>
          </a:bodyPr>
          <a:lstStyle>
            <a:lvl1pPr indent="12700">
              <a:lnSpc>
                <a:spcPct val="120000"/>
              </a:lnSpc>
              <a:spcBef>
                <a:spcPts val="4000"/>
              </a:spcBef>
              <a:defRPr sz="3000" spc="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</a:rPr>
              <a:t>主</a:t>
            </a:r>
            <a:r>
              <a:rPr lang="en-US" altLang="zh-CN" sz="1200" dirty="0">
                <a:solidFill>
                  <a:schemeClr val="bg1"/>
                </a:solidFill>
                <a:latin typeface="微软雅黑"/>
                <a:ea typeface="微软雅黑"/>
              </a:rPr>
              <a:t>Feed</a:t>
            </a:r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</a:rPr>
              <a:t>推荐流量倾斜</a:t>
            </a:r>
            <a:endParaRPr sz="12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8" name="Shape 329" descr="object 3">
            <a:extLst>
              <a:ext uri="{FF2B5EF4-FFF2-40B4-BE49-F238E27FC236}">
                <a16:creationId xmlns="" xmlns:a16="http://schemas.microsoft.com/office/drawing/2014/main" id="{8E70DC2A-5080-AC46-98CC-3A340FB26CD7}"/>
              </a:ext>
            </a:extLst>
          </p:cNvPr>
          <p:cNvSpPr/>
          <p:nvPr/>
        </p:nvSpPr>
        <p:spPr>
          <a:xfrm>
            <a:off x="10034373" y="6001928"/>
            <a:ext cx="1682632" cy="29514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>
            <a:spAutoFit/>
          </a:bodyPr>
          <a:lstStyle>
            <a:lvl1pPr indent="12700">
              <a:lnSpc>
                <a:spcPct val="120000"/>
              </a:lnSpc>
              <a:spcBef>
                <a:spcPts val="4000"/>
              </a:spcBef>
              <a:defRPr sz="3000" spc="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zh-CHS" altLang="en-US" sz="1200" dirty="0">
                <a:solidFill>
                  <a:schemeClr val="bg1"/>
                </a:solidFill>
                <a:latin typeface="微软雅黑"/>
                <a:ea typeface="微软雅黑"/>
              </a:rPr>
              <a:t>通知推送</a:t>
            </a:r>
            <a:endParaRPr sz="12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grpSp>
        <p:nvGrpSpPr>
          <p:cNvPr id="9" name="组合 24">
            <a:extLst>
              <a:ext uri="{FF2B5EF4-FFF2-40B4-BE49-F238E27FC236}">
                <a16:creationId xmlns="" xmlns:a16="http://schemas.microsoft.com/office/drawing/2014/main" id="{F057C06E-1C05-764E-AD11-49708DD1C74E}"/>
              </a:ext>
            </a:extLst>
          </p:cNvPr>
          <p:cNvGrpSpPr/>
          <p:nvPr/>
        </p:nvGrpSpPr>
        <p:grpSpPr>
          <a:xfrm>
            <a:off x="4021367" y="1962027"/>
            <a:ext cx="2150718" cy="4133410"/>
            <a:chOff x="3184235" y="2395328"/>
            <a:chExt cx="2150718" cy="413341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84235" y="2395328"/>
              <a:ext cx="2150718" cy="413341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788DB28C-37E8-2C42-9369-1B6987DC7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0243" y="3029147"/>
              <a:ext cx="1575620" cy="2802503"/>
            </a:xfrm>
            <a:prstGeom prst="rect">
              <a:avLst/>
            </a:prstGeom>
          </p:spPr>
        </p:pic>
        <p:sp>
          <p:nvSpPr>
            <p:cNvPr id="12" name="圆角矩形 11">
              <a:extLst>
                <a:ext uri="{FF2B5EF4-FFF2-40B4-BE49-F238E27FC236}">
                  <a16:creationId xmlns="" xmlns:a16="http://schemas.microsoft.com/office/drawing/2014/main" id="{09EB1255-08D2-684B-8557-7CCECCA9CAE8}"/>
                </a:ext>
              </a:extLst>
            </p:cNvPr>
            <p:cNvSpPr/>
            <p:nvPr/>
          </p:nvSpPr>
          <p:spPr>
            <a:xfrm>
              <a:off x="3492993" y="5136937"/>
              <a:ext cx="1479026" cy="481809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圆角矩形 12">
              <a:extLst>
                <a:ext uri="{FF2B5EF4-FFF2-40B4-BE49-F238E27FC236}">
                  <a16:creationId xmlns="" xmlns:a16="http://schemas.microsoft.com/office/drawing/2014/main" id="{EEEE1C1F-CC7C-E840-9561-1B4AE779B0AC}"/>
                </a:ext>
              </a:extLst>
            </p:cNvPr>
            <p:cNvSpPr/>
            <p:nvPr/>
          </p:nvSpPr>
          <p:spPr>
            <a:xfrm>
              <a:off x="3697177" y="4034046"/>
              <a:ext cx="261212" cy="183476"/>
            </a:xfrm>
            <a:prstGeom prst="roundRect">
              <a:avLst/>
            </a:prstGeom>
            <a:solidFill>
              <a:srgbClr val="C00000">
                <a:alpha val="32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4" name="组合 25">
            <a:extLst>
              <a:ext uri="{FF2B5EF4-FFF2-40B4-BE49-F238E27FC236}">
                <a16:creationId xmlns="" xmlns:a16="http://schemas.microsoft.com/office/drawing/2014/main" id="{25992524-A88A-C644-BFC1-D0DE102088D4}"/>
              </a:ext>
            </a:extLst>
          </p:cNvPr>
          <p:cNvGrpSpPr/>
          <p:nvPr/>
        </p:nvGrpSpPr>
        <p:grpSpPr>
          <a:xfrm>
            <a:off x="5960890" y="1962027"/>
            <a:ext cx="2150718" cy="4133410"/>
            <a:chOff x="5264869" y="2395328"/>
            <a:chExt cx="2150718" cy="4133410"/>
          </a:xfrm>
        </p:grpSpPr>
        <p:grpSp>
          <p:nvGrpSpPr>
            <p:cNvPr id="15" name="组 14"/>
            <p:cNvGrpSpPr/>
            <p:nvPr/>
          </p:nvGrpSpPr>
          <p:grpSpPr>
            <a:xfrm>
              <a:off x="5264869" y="2395328"/>
              <a:ext cx="2150718" cy="4133410"/>
              <a:chOff x="5738187" y="4131597"/>
              <a:chExt cx="4833843" cy="9290039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8187" y="4131597"/>
                <a:ext cx="4833843" cy="9290039"/>
              </a:xfrm>
              <a:prstGeom prst="rect">
                <a:avLst/>
              </a:prstGeom>
            </p:spPr>
          </p:pic>
          <p:pic>
            <p:nvPicPr>
              <p:cNvPr id="20" name="图片 19" descr="主feed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83582" y="5556136"/>
                <a:ext cx="3543053" cy="6298761"/>
              </a:xfrm>
              <a:prstGeom prst="rect">
                <a:avLst/>
              </a:prstGeom>
            </p:spPr>
          </p:pic>
        </p:grpSp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6C9B8268-CEDC-1443-A5B8-BD5895395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1270" y="3034143"/>
              <a:ext cx="1576605" cy="2804254"/>
            </a:xfrm>
            <a:prstGeom prst="rect">
              <a:avLst/>
            </a:prstGeom>
          </p:spPr>
        </p:pic>
        <p:sp>
          <p:nvSpPr>
            <p:cNvPr id="17" name="圆角矩形 16">
              <a:extLst>
                <a:ext uri="{FF2B5EF4-FFF2-40B4-BE49-F238E27FC236}">
                  <a16:creationId xmlns="" xmlns:a16="http://schemas.microsoft.com/office/drawing/2014/main" id="{CDBEF9CC-A6B5-1046-B58C-D2A6A1308C9D}"/>
                </a:ext>
              </a:extLst>
            </p:cNvPr>
            <p:cNvSpPr/>
            <p:nvPr/>
          </p:nvSpPr>
          <p:spPr>
            <a:xfrm>
              <a:off x="5586471" y="3930897"/>
              <a:ext cx="1479026" cy="481809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圆角矩形 17">
              <a:extLst>
                <a:ext uri="{FF2B5EF4-FFF2-40B4-BE49-F238E27FC236}">
                  <a16:creationId xmlns="" xmlns:a16="http://schemas.microsoft.com/office/drawing/2014/main" id="{083C6B61-42CC-4741-9B30-4722D2814640}"/>
                </a:ext>
              </a:extLst>
            </p:cNvPr>
            <p:cNvSpPr/>
            <p:nvPr/>
          </p:nvSpPr>
          <p:spPr>
            <a:xfrm>
              <a:off x="6208966" y="3333568"/>
              <a:ext cx="261212" cy="183476"/>
            </a:xfrm>
            <a:prstGeom prst="roundRect">
              <a:avLst/>
            </a:prstGeom>
            <a:solidFill>
              <a:srgbClr val="C00000">
                <a:alpha val="32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1" name="组合 27">
            <a:extLst>
              <a:ext uri="{FF2B5EF4-FFF2-40B4-BE49-F238E27FC236}">
                <a16:creationId xmlns="" xmlns:a16="http://schemas.microsoft.com/office/drawing/2014/main" id="{AAB4DAE7-B0A4-A24B-878D-17711EB8ACC8}"/>
              </a:ext>
            </a:extLst>
          </p:cNvPr>
          <p:cNvGrpSpPr/>
          <p:nvPr/>
        </p:nvGrpSpPr>
        <p:grpSpPr>
          <a:xfrm>
            <a:off x="7863020" y="1962027"/>
            <a:ext cx="2150718" cy="4133410"/>
            <a:chOff x="7292431" y="2395328"/>
            <a:chExt cx="2150718" cy="4133410"/>
          </a:xfrm>
        </p:grpSpPr>
        <p:pic>
          <p:nvPicPr>
            <p:cNvPr id="22" name="图片 21" descr="主feed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79585" y="3045258"/>
              <a:ext cx="1576408" cy="2802503"/>
            </a:xfrm>
            <a:prstGeom prst="rect">
              <a:avLst/>
            </a:prstGeom>
          </p:spPr>
        </p:pic>
        <p:pic>
          <p:nvPicPr>
            <p:cNvPr id="23" name="图片 22" descr="政务频道.png"/>
            <p:cNvPicPr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72974" y="3071915"/>
              <a:ext cx="1583020" cy="2795984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92431" y="2395328"/>
              <a:ext cx="2150718" cy="4133410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AE92E6FB-E135-7849-BFB3-AB7F04BCA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72974" y="3029147"/>
              <a:ext cx="1596000" cy="2838752"/>
            </a:xfrm>
            <a:prstGeom prst="rect">
              <a:avLst/>
            </a:prstGeom>
          </p:spPr>
        </p:pic>
        <p:sp>
          <p:nvSpPr>
            <p:cNvPr id="26" name="圆角矩形 25">
              <a:extLst>
                <a:ext uri="{FF2B5EF4-FFF2-40B4-BE49-F238E27FC236}">
                  <a16:creationId xmlns="" xmlns:a16="http://schemas.microsoft.com/office/drawing/2014/main" id="{C3BBB247-74A4-934F-8E26-E05489B7E1BE}"/>
                </a:ext>
              </a:extLst>
            </p:cNvPr>
            <p:cNvSpPr/>
            <p:nvPr/>
          </p:nvSpPr>
          <p:spPr>
            <a:xfrm>
              <a:off x="7619321" y="4721177"/>
              <a:ext cx="1479026" cy="481809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圆角矩形 26">
              <a:extLst>
                <a:ext uri="{FF2B5EF4-FFF2-40B4-BE49-F238E27FC236}">
                  <a16:creationId xmlns="" xmlns:a16="http://schemas.microsoft.com/office/drawing/2014/main" id="{CB5E2180-437E-B342-BB6D-9FEA057461FA}"/>
                </a:ext>
              </a:extLst>
            </p:cNvPr>
            <p:cNvSpPr/>
            <p:nvPr/>
          </p:nvSpPr>
          <p:spPr>
            <a:xfrm>
              <a:off x="8228228" y="3339950"/>
              <a:ext cx="261212" cy="183476"/>
            </a:xfrm>
            <a:prstGeom prst="roundRect">
              <a:avLst/>
            </a:prstGeom>
            <a:solidFill>
              <a:srgbClr val="C00000">
                <a:alpha val="32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8" name="组合 61">
            <a:extLst>
              <a:ext uri="{FF2B5EF4-FFF2-40B4-BE49-F238E27FC236}">
                <a16:creationId xmlns="" xmlns:a16="http://schemas.microsoft.com/office/drawing/2014/main" id="{75A50BB2-862A-A946-95C8-AC3F7B75537E}"/>
              </a:ext>
            </a:extLst>
          </p:cNvPr>
          <p:cNvGrpSpPr/>
          <p:nvPr/>
        </p:nvGrpSpPr>
        <p:grpSpPr>
          <a:xfrm>
            <a:off x="9805396" y="1960583"/>
            <a:ext cx="2150718" cy="4133410"/>
            <a:chOff x="9344560" y="2393884"/>
            <a:chExt cx="2150718" cy="4133410"/>
          </a:xfrm>
        </p:grpSpPr>
        <p:pic>
          <p:nvPicPr>
            <p:cNvPr id="29" name="图片 28">
              <a:extLst>
                <a:ext uri="{FF2B5EF4-FFF2-40B4-BE49-F238E27FC236}">
                  <a16:creationId xmlns="" xmlns:a16="http://schemas.microsoft.com/office/drawing/2014/main" id="{508CFE22-6C0E-FA46-AF77-6486A986D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44560" y="2393884"/>
              <a:ext cx="2150718" cy="4133410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622D559E-7970-6748-A0BD-BB4455748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29518" y="3031392"/>
              <a:ext cx="1584915" cy="2819037"/>
            </a:xfrm>
            <a:prstGeom prst="rect">
              <a:avLst/>
            </a:prstGeom>
          </p:spPr>
        </p:pic>
        <p:sp>
          <p:nvSpPr>
            <p:cNvPr id="31" name="圆角矩形 30">
              <a:extLst>
                <a:ext uri="{FF2B5EF4-FFF2-40B4-BE49-F238E27FC236}">
                  <a16:creationId xmlns="" xmlns:a16="http://schemas.microsoft.com/office/drawing/2014/main" id="{0E77CB57-1556-484A-8399-347D006842A8}"/>
                </a:ext>
              </a:extLst>
            </p:cNvPr>
            <p:cNvSpPr/>
            <p:nvPr/>
          </p:nvSpPr>
          <p:spPr>
            <a:xfrm>
              <a:off x="9634392" y="4171801"/>
              <a:ext cx="1549666" cy="481809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2" name="Shape 333" descr="object 3"/>
          <p:cNvSpPr/>
          <p:nvPr/>
        </p:nvSpPr>
        <p:spPr>
          <a:xfrm>
            <a:off x="475138" y="1215619"/>
            <a:ext cx="2632627" cy="3436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>
            <a:spAutoFit/>
          </a:bodyPr>
          <a:lstStyle>
            <a:lvl1pPr indent="12700">
              <a:lnSpc>
                <a:spcPct val="120000"/>
              </a:lnSpc>
              <a:spcBef>
                <a:spcPts val="4000"/>
              </a:spcBef>
              <a:defRPr sz="3000" spc="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/>
                <a:ea typeface="微软雅黑"/>
              </a:rPr>
              <a:t>品专卡片动态展现政务号内容</a:t>
            </a:r>
            <a:endParaRPr sz="14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33" name="Shape 333" descr="object 3"/>
          <p:cNvSpPr/>
          <p:nvPr/>
        </p:nvSpPr>
        <p:spPr>
          <a:xfrm>
            <a:off x="4260126" y="1601992"/>
            <a:ext cx="3501392" cy="3436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>
            <a:spAutoFit/>
          </a:bodyPr>
          <a:lstStyle>
            <a:lvl1pPr indent="12700">
              <a:lnSpc>
                <a:spcPct val="120000"/>
              </a:lnSpc>
              <a:spcBef>
                <a:spcPts val="4000"/>
              </a:spcBef>
              <a:defRPr sz="3000" spc="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/>
                <a:ea typeface="微软雅黑"/>
              </a:rPr>
              <a:t>政务号内容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/>
                <a:ea typeface="微软雅黑"/>
              </a:rPr>
              <a:t>Feed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/>
                <a:ea typeface="微软雅黑"/>
              </a:rPr>
              <a:t>浏览资源及手百通知推送</a:t>
            </a:r>
            <a:endParaRPr sz="14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34" name="加号 28"/>
          <p:cNvSpPr/>
          <p:nvPr/>
        </p:nvSpPr>
        <p:spPr>
          <a:xfrm>
            <a:off x="3712226" y="3738500"/>
            <a:ext cx="445657" cy="445657"/>
          </a:xfrm>
          <a:prstGeom prst="mathPlus">
            <a:avLst>
              <a:gd name="adj1" fmla="val 21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0625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CA3E7A7-9D98-5741-B6AD-76B3E9B71C77}"/>
              </a:ext>
            </a:extLst>
          </p:cNvPr>
          <p:cNvSpPr txBox="1">
            <a:spLocks/>
          </p:cNvSpPr>
          <p:nvPr/>
        </p:nvSpPr>
        <p:spPr>
          <a:xfrm>
            <a:off x="417477" y="190314"/>
            <a:ext cx="1113205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kumimoji="1" lang="zh-CN" altLang="en-US" sz="3200" dirty="0" smtClean="0"/>
              <a:t>舆情／数据服务：第一时间监控及处理，掌握城市动向</a:t>
            </a:r>
            <a:endParaRPr kumimoji="1" lang="zh-CN" altLang="en-US" sz="3200" dirty="0"/>
          </a:p>
        </p:txBody>
      </p:sp>
      <p:pic>
        <p:nvPicPr>
          <p:cNvPr id="3" name="图片 2" descr="1_数据tab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059" y="2158340"/>
            <a:ext cx="2047534" cy="450117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95060" y="2576162"/>
            <a:ext cx="2047534" cy="39199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58593BA5-EFEE-FE42-B03D-5AC0E42C6816}"/>
              </a:ext>
            </a:extLst>
          </p:cNvPr>
          <p:cNvSpPr txBox="1"/>
          <p:nvPr/>
        </p:nvSpPr>
        <p:spPr>
          <a:xfrm>
            <a:off x="426780" y="2309422"/>
            <a:ext cx="4377299" cy="2667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辟谣频道／</a:t>
            </a:r>
            <a:r>
              <a:rPr lang="zh-CHS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在搜索页面首条推送辟谣</a:t>
            </a:r>
            <a:r>
              <a:rPr lang="zh-CHS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lang="en-US" altLang="zh-CH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>
            <a:extLst>
              <a:ext uri="{FF2B5EF4-FFF2-40B4-BE49-F238E27FC236}">
                <a16:creationId xmlns="" xmlns:a16="http://schemas.microsoft.com/office/drawing/2014/main" id="{D165A8FE-6C16-DD45-9C11-CA9AB8C68F74}"/>
              </a:ext>
            </a:extLst>
          </p:cNvPr>
          <p:cNvSpPr/>
          <p:nvPr/>
        </p:nvSpPr>
        <p:spPr>
          <a:xfrm>
            <a:off x="539128" y="1332807"/>
            <a:ext cx="1805687" cy="468896"/>
          </a:xfrm>
          <a:prstGeom prst="roundRect">
            <a:avLst/>
          </a:prstGeom>
          <a:solidFill>
            <a:srgbClr val="399DBA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Shape 604">
            <a:extLst>
              <a:ext uri="{FF2B5EF4-FFF2-40B4-BE49-F238E27FC236}">
                <a16:creationId xmlns="" xmlns:a16="http://schemas.microsoft.com/office/drawing/2014/main" id="{74133CC0-F234-B746-84BE-878E66A99AD8}"/>
              </a:ext>
            </a:extLst>
          </p:cNvPr>
          <p:cNvSpPr/>
          <p:nvPr/>
        </p:nvSpPr>
        <p:spPr>
          <a:xfrm>
            <a:off x="839242" y="1387718"/>
            <a:ext cx="1205458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8000">
                <a:solidFill>
                  <a:srgbClr val="FFFFFF"/>
                </a:solidFill>
                <a:latin typeface="Source Han Sans CN Light"/>
                <a:ea typeface="Source Han Sans CN Light"/>
                <a:cs typeface="Source Han Sans CN Light"/>
                <a:sym typeface="Source Han Sans CN Light"/>
              </a:defRPr>
            </a:lvl1pPr>
          </a:lstStyle>
          <a:p>
            <a:pPr algn="ctr"/>
            <a:r>
              <a:rPr lang="zh-CHS" altLang="en-US" sz="2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辟谣</a:t>
            </a:r>
            <a:r>
              <a:rPr lang="zh-CN" altLang="en-US" sz="2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频道</a:t>
            </a:r>
            <a:endParaRPr sz="2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="" xmlns:a16="http://schemas.microsoft.com/office/drawing/2014/main" id="{41109B39-726D-374A-82ED-CC813D97B96E}"/>
              </a:ext>
            </a:extLst>
          </p:cNvPr>
          <p:cNvSpPr/>
          <p:nvPr/>
        </p:nvSpPr>
        <p:spPr>
          <a:xfrm>
            <a:off x="5164098" y="1332807"/>
            <a:ext cx="1748639" cy="468896"/>
          </a:xfrm>
          <a:prstGeom prst="roundRect">
            <a:avLst/>
          </a:prstGeom>
          <a:solidFill>
            <a:srgbClr val="399DBA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Shape 604">
            <a:extLst>
              <a:ext uri="{FF2B5EF4-FFF2-40B4-BE49-F238E27FC236}">
                <a16:creationId xmlns="" xmlns:a16="http://schemas.microsoft.com/office/drawing/2014/main" id="{784F3595-EF13-3E41-A9C8-B9D3A98A2E0A}"/>
              </a:ext>
            </a:extLst>
          </p:cNvPr>
          <p:cNvSpPr/>
          <p:nvPr/>
        </p:nvSpPr>
        <p:spPr>
          <a:xfrm>
            <a:off x="5451389" y="1387718"/>
            <a:ext cx="1192211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8000">
                <a:solidFill>
                  <a:srgbClr val="FFFFFF"/>
                </a:solidFill>
                <a:latin typeface="Source Han Sans CN Light"/>
                <a:ea typeface="Source Han Sans CN Light"/>
                <a:cs typeface="Source Han Sans CN Light"/>
                <a:sym typeface="Source Han Sans CN Light"/>
              </a:defRPr>
            </a:lvl1pPr>
          </a:lstStyle>
          <a:p>
            <a:pPr algn="ctr"/>
            <a:r>
              <a:rPr lang="zh-CHS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舆情监测</a:t>
            </a:r>
            <a:endParaRPr sz="2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A8DBB550-B9F8-734B-BBAC-D60B488BABBC}"/>
              </a:ext>
            </a:extLst>
          </p:cNvPr>
          <p:cNvSpPr txBox="1"/>
          <p:nvPr/>
        </p:nvSpPr>
        <p:spPr>
          <a:xfrm>
            <a:off x="5084981" y="2119063"/>
            <a:ext cx="3576814" cy="2667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>
            <a:defPPr>
              <a:defRPr lang="zh-CN"/>
            </a:defPPr>
            <a:lvl1pPr algn="ctr" defTabSz="412750" hangingPunct="0"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HS" altLang="en-US" dirty="0" smtClean="0"/>
              <a:t>案例：</a:t>
            </a:r>
            <a:r>
              <a:rPr lang="zh-CHS" altLang="en-US" dirty="0"/>
              <a:t>教育部</a:t>
            </a:r>
            <a:r>
              <a:rPr lang="en-US" altLang="zh-CHS" dirty="0"/>
              <a:t>-</a:t>
            </a:r>
            <a:r>
              <a:rPr lang="zh-CHS" altLang="en-US" dirty="0"/>
              <a:t>高考改革 大数据舆情管控平台</a:t>
            </a:r>
            <a:endParaRPr lang="en-US" altLang="zh-CHS" dirty="0"/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7A5A558-7831-144D-80C9-4F12BC8D36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4980" y="2615943"/>
            <a:ext cx="3576814" cy="3988372"/>
          </a:xfrm>
          <a:prstGeom prst="rect">
            <a:avLst/>
          </a:prstGeom>
        </p:spPr>
      </p:pic>
      <p:grpSp>
        <p:nvGrpSpPr>
          <p:cNvPr id="12" name="组 11"/>
          <p:cNvGrpSpPr/>
          <p:nvPr/>
        </p:nvGrpSpPr>
        <p:grpSpPr>
          <a:xfrm>
            <a:off x="539128" y="2709347"/>
            <a:ext cx="4033733" cy="3565103"/>
            <a:chOff x="838200" y="2932110"/>
            <a:chExt cx="4033733" cy="3565103"/>
          </a:xfrm>
        </p:grpSpPr>
        <p:grpSp>
          <p:nvGrpSpPr>
            <p:cNvPr id="13" name="组合 48">
              <a:extLst>
                <a:ext uri="{FF2B5EF4-FFF2-40B4-BE49-F238E27FC236}">
                  <a16:creationId xmlns="" xmlns:a16="http://schemas.microsoft.com/office/drawing/2014/main" id="{204DC1D2-EE85-524D-AD20-D0E13CD1C072}"/>
                </a:ext>
              </a:extLst>
            </p:cNvPr>
            <p:cNvGrpSpPr/>
            <p:nvPr/>
          </p:nvGrpSpPr>
          <p:grpSpPr>
            <a:xfrm>
              <a:off x="838200" y="2932110"/>
              <a:ext cx="4033733" cy="3565103"/>
              <a:chOff x="4408522" y="2447073"/>
              <a:chExt cx="4672429" cy="4129596"/>
            </a:xfrm>
          </p:grpSpPr>
          <p:grpSp>
            <p:nvGrpSpPr>
              <p:cNvPr id="15" name="Group 619">
                <a:extLst>
                  <a:ext uri="{FF2B5EF4-FFF2-40B4-BE49-F238E27FC236}">
                    <a16:creationId xmlns="" xmlns:a16="http://schemas.microsoft.com/office/drawing/2014/main" id="{849E2A4B-4E24-C343-9360-147A83E9E545}"/>
                  </a:ext>
                </a:extLst>
              </p:cNvPr>
              <p:cNvGrpSpPr/>
              <p:nvPr/>
            </p:nvGrpSpPr>
            <p:grpSpPr>
              <a:xfrm>
                <a:off x="6813583" y="2447073"/>
                <a:ext cx="2267368" cy="4129596"/>
                <a:chOff x="0" y="0"/>
                <a:chExt cx="4543681" cy="9106217"/>
              </a:xfrm>
            </p:grpSpPr>
            <p:pic>
              <p:nvPicPr>
                <p:cNvPr id="20" name="image30.png">
                  <a:extLst>
                    <a:ext uri="{FF2B5EF4-FFF2-40B4-BE49-F238E27FC236}">
                      <a16:creationId xmlns="" xmlns:a16="http://schemas.microsoft.com/office/drawing/2014/main" id="{AB25A622-E1CB-084E-8239-1EA19F737F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4266" y="292654"/>
                  <a:ext cx="3935150" cy="852091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1" name="image28.png">
                  <a:extLst>
                    <a:ext uri="{FF2B5EF4-FFF2-40B4-BE49-F238E27FC236}">
                      <a16:creationId xmlns="" xmlns:a16="http://schemas.microsoft.com/office/drawing/2014/main" id="{0B6C958E-309E-204B-A6EE-C372CF1A25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4543681" cy="910621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6" name="Group 622">
                <a:extLst>
                  <a:ext uri="{FF2B5EF4-FFF2-40B4-BE49-F238E27FC236}">
                    <a16:creationId xmlns="" xmlns:a16="http://schemas.microsoft.com/office/drawing/2014/main" id="{9171ED85-33F0-104C-94A3-EC23B3598118}"/>
                  </a:ext>
                </a:extLst>
              </p:cNvPr>
              <p:cNvGrpSpPr/>
              <p:nvPr/>
            </p:nvGrpSpPr>
            <p:grpSpPr>
              <a:xfrm>
                <a:off x="4408522" y="2447073"/>
                <a:ext cx="2267368" cy="4129596"/>
                <a:chOff x="0" y="0"/>
                <a:chExt cx="4543682" cy="9106217"/>
              </a:xfrm>
            </p:grpSpPr>
            <p:pic>
              <p:nvPicPr>
                <p:cNvPr id="18" name="image31.png">
                  <a:extLst>
                    <a:ext uri="{FF2B5EF4-FFF2-40B4-BE49-F238E27FC236}">
                      <a16:creationId xmlns="" xmlns:a16="http://schemas.microsoft.com/office/drawing/2014/main" id="{14CAD2BD-224E-9A49-BF9D-7999ECABAE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5929" y="329434"/>
                  <a:ext cx="3991827" cy="8643635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9" name="image28.png">
                  <a:extLst>
                    <a:ext uri="{FF2B5EF4-FFF2-40B4-BE49-F238E27FC236}">
                      <a16:creationId xmlns="" xmlns:a16="http://schemas.microsoft.com/office/drawing/2014/main" id="{5F8E67FE-A93F-5045-B1B9-23D85CD737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4543683" cy="9106218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sp>
            <p:nvSpPr>
              <p:cNvPr id="17" name="圆角矩形 16">
                <a:extLst>
                  <a:ext uri="{FF2B5EF4-FFF2-40B4-BE49-F238E27FC236}">
                    <a16:creationId xmlns="" xmlns:a16="http://schemas.microsoft.com/office/drawing/2014/main" id="{465B09FE-8023-4A45-9963-4A165945C9AF}"/>
                  </a:ext>
                </a:extLst>
              </p:cNvPr>
              <p:cNvSpPr/>
              <p:nvPr/>
            </p:nvSpPr>
            <p:spPr>
              <a:xfrm>
                <a:off x="5414210" y="3919141"/>
                <a:ext cx="338504" cy="221546"/>
              </a:xfrm>
              <a:prstGeom prst="roundRect">
                <a:avLst/>
              </a:prstGeom>
              <a:noFill/>
              <a:ln w="12700">
                <a:solidFill>
                  <a:srgbClr val="399D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5232" y="5829310"/>
              <a:ext cx="343649" cy="157506"/>
            </a:xfrm>
            <a:prstGeom prst="rect">
              <a:avLst/>
            </a:prstGeom>
          </p:spPr>
        </p:pic>
      </p:grpSp>
      <p:sp>
        <p:nvSpPr>
          <p:cNvPr id="22" name="圆角矩形 21">
            <a:extLst>
              <a:ext uri="{FF2B5EF4-FFF2-40B4-BE49-F238E27FC236}">
                <a16:creationId xmlns="" xmlns:a16="http://schemas.microsoft.com/office/drawing/2014/main" id="{D165A8FE-6C16-DD45-9C11-CA9AB8C68F74}"/>
              </a:ext>
            </a:extLst>
          </p:cNvPr>
          <p:cNvSpPr/>
          <p:nvPr/>
        </p:nvSpPr>
        <p:spPr>
          <a:xfrm>
            <a:off x="9121763" y="1332807"/>
            <a:ext cx="1805687" cy="468896"/>
          </a:xfrm>
          <a:prstGeom prst="roundRect">
            <a:avLst/>
          </a:prstGeom>
          <a:solidFill>
            <a:srgbClr val="399DBA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Shape 604">
            <a:extLst>
              <a:ext uri="{FF2B5EF4-FFF2-40B4-BE49-F238E27FC236}">
                <a16:creationId xmlns="" xmlns:a16="http://schemas.microsoft.com/office/drawing/2014/main" id="{74133CC0-F234-B746-84BE-878E66A99AD8}"/>
              </a:ext>
            </a:extLst>
          </p:cNvPr>
          <p:cNvSpPr/>
          <p:nvPr/>
        </p:nvSpPr>
        <p:spPr>
          <a:xfrm>
            <a:off x="9428289" y="1387718"/>
            <a:ext cx="1192634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8000">
                <a:solidFill>
                  <a:srgbClr val="FFFFFF"/>
                </a:solidFill>
                <a:latin typeface="Source Han Sans CN Light"/>
                <a:ea typeface="Source Han Sans CN Light"/>
                <a:cs typeface="Source Han Sans CN Light"/>
                <a:sym typeface="Source Han Sans CN Light"/>
              </a:defRPr>
            </a:lvl1pPr>
          </a:lstStyle>
          <a:p>
            <a:pPr algn="ctr"/>
            <a:r>
              <a:rPr lang="zh-CN" altLang="en-US" sz="2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数据服务</a:t>
            </a:r>
            <a:endParaRPr sz="2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A8DBB550-B9F8-734B-BBAC-D60B488BABBC}"/>
              </a:ext>
            </a:extLst>
          </p:cNvPr>
          <p:cNvSpPr txBox="1"/>
          <p:nvPr/>
        </p:nvSpPr>
        <p:spPr>
          <a:xfrm>
            <a:off x="9395059" y="1861745"/>
            <a:ext cx="2154470" cy="2667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>
            <a:defPPr>
              <a:defRPr lang="zh-CN"/>
            </a:defPPr>
            <a:lvl1pPr algn="ctr" defTabSz="412750" hangingPunct="0"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/>
              <a:t>百科：数说中国</a:t>
            </a:r>
            <a:endParaRPr lang="en-US" altLang="zh-CHS" dirty="0"/>
          </a:p>
        </p:txBody>
      </p:sp>
    </p:spTree>
    <p:extLst>
      <p:ext uri="{BB962C8B-B14F-4D97-AF65-F5344CB8AC3E}">
        <p14:creationId xmlns:p14="http://schemas.microsoft.com/office/powerpoint/2010/main" val="97823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5573" y="3559560"/>
            <a:ext cx="5385203" cy="29917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881" y="584991"/>
            <a:ext cx="5330475" cy="27954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258" y="792877"/>
            <a:ext cx="2910719" cy="4695492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="" xmlns:a16="http://schemas.microsoft.com/office/drawing/2014/main" id="{7CA3E7A7-9D98-5741-B6AD-76B3E9B71C77}"/>
              </a:ext>
            </a:extLst>
          </p:cNvPr>
          <p:cNvSpPr txBox="1">
            <a:spLocks/>
          </p:cNvSpPr>
          <p:nvPr/>
        </p:nvSpPr>
        <p:spPr>
          <a:xfrm>
            <a:off x="417477" y="190314"/>
            <a:ext cx="1113205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kumimoji="1" lang="zh-CN" altLang="en-US" sz="3200" dirty="0" smtClean="0"/>
              <a:t>案例分享：</a:t>
            </a:r>
            <a:endParaRPr kumimoji="1" lang="zh-CN" altLang="en-US" sz="3200" dirty="0"/>
          </a:p>
        </p:txBody>
      </p:sp>
      <p:sp>
        <p:nvSpPr>
          <p:cNvPr id="8" name="文本框 7"/>
          <p:cNvSpPr txBox="1"/>
          <p:nvPr/>
        </p:nvSpPr>
        <p:spPr>
          <a:xfrm>
            <a:off x="1219827" y="5631790"/>
            <a:ext cx="3698448" cy="10802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搭建交流平台，提高体验度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打造个性服务，提高满意度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编制“矩阵公约”，提高安全度</a:t>
            </a:r>
            <a:endParaRPr kumimoji="1" lang="zh-CN" altLang="en-US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229486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65093" y="1201003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82955" y="818865"/>
            <a:ext cx="4026091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8296855">
            <a:off x="7003753" y="1447951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62991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24232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203978" y="1706411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74889" y="1684017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33067" y="1716315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48089" y="1717897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277134" y="5175995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477688" y="5202869"/>
            <a:ext cx="123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644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售卖相关</a:t>
            </a:r>
            <a:endParaRPr lang="zh-CN" altLang="en-US" dirty="0">
              <a:solidFill>
                <a:srgbClr val="1644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359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94 0.4169 C 0.03646 0.42894 0.09193 0.11412 -0.00013 -1.85185E-6 " pathEditMode="relative" rAng="0" ptsTypes="AA">
                                      <p:cBhvr>
                                        <p:cTn id="4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208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9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20" grpId="0" animBg="1"/>
      <p:bldP spid="21" grpId="0" animBg="1"/>
      <p:bldP spid="22" grpId="0" animBg="1"/>
      <p:bldP spid="23" grpId="0" animBg="1"/>
      <p:bldP spid="23" grpId="1" animBg="1"/>
      <p:bldP spid="16" grpId="0" animBg="1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右箭头 16"/>
          <p:cNvSpPr/>
          <p:nvPr/>
        </p:nvSpPr>
        <p:spPr>
          <a:xfrm>
            <a:off x="0" y="1770036"/>
            <a:ext cx="12192000" cy="1133703"/>
          </a:xfrm>
          <a:prstGeom prst="rightArrow">
            <a:avLst>
              <a:gd name="adj1" fmla="val 50000"/>
              <a:gd name="adj2" fmla="val 54499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3546" y="2071380"/>
            <a:ext cx="2142699" cy="21224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1828" y="2065623"/>
            <a:ext cx="2142699" cy="21426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58"/>
          <a:stretch/>
        </p:blipFill>
        <p:spPr>
          <a:xfrm>
            <a:off x="2860209" y="2065623"/>
            <a:ext cx="2115403" cy="2115403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570048" y="324903"/>
            <a:ext cx="6791604" cy="78996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FFFFFF"/>
                </a:solidFill>
                <a:latin typeface="Microsoft YaHei" charset="-122"/>
                <a:ea typeface="Microsoft YaHei" charset="-122"/>
                <a:cs typeface="Microsoft YaHei" charset="-122"/>
              </a:rPr>
              <a:t>低门槛、询价快、好投放</a:t>
            </a:r>
            <a:endParaRPr lang="zh-CN" altLang="en-US" sz="3200" dirty="0">
              <a:solidFill>
                <a:srgbClr val="FFFFFF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383913" y="2589327"/>
            <a:ext cx="1067995" cy="1067995"/>
          </a:xfrm>
          <a:prstGeom prst="ellipse">
            <a:avLst/>
          </a:prstGeom>
          <a:solidFill>
            <a:srgbClr val="16444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选</a:t>
            </a:r>
            <a:endParaRPr lang="zh-CN" altLang="en-US" sz="44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6429177" y="2602974"/>
            <a:ext cx="1067995" cy="1067995"/>
          </a:xfrm>
          <a:prstGeom prst="ellipse">
            <a:avLst/>
          </a:prstGeom>
          <a:solidFill>
            <a:srgbClr val="16444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询</a:t>
            </a:r>
            <a:endParaRPr lang="zh-CN" altLang="en-US" sz="44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9490897" y="2612773"/>
            <a:ext cx="1067995" cy="1067995"/>
          </a:xfrm>
          <a:prstGeom prst="ellipse">
            <a:avLst/>
          </a:prstGeom>
          <a:solidFill>
            <a:srgbClr val="16444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投</a:t>
            </a:r>
            <a:endParaRPr lang="zh-CN" altLang="en-US" sz="44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2570" y="2114036"/>
            <a:ext cx="1534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购买流程：</a:t>
            </a:r>
            <a:endParaRPr kumimoji="1" lang="zh-CN" altLang="en-US" sz="20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60209" y="4348180"/>
            <a:ext cx="2115403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6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按照客户的需求自由选择需要投放的资源，我们为客户准备了丰富</a:t>
            </a:r>
            <a:r>
              <a:rPr kumimoji="1" lang="zh-CN" altLang="en-US" sz="160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的资源清单</a:t>
            </a:r>
            <a:endParaRPr kumimoji="1" lang="zh-CN" altLang="en-US" sz="160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891823" y="4348180"/>
            <a:ext cx="2115403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6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线上询价流程与品专一致，另外有专人负责审核和折扣特批，快速输出价格</a:t>
            </a:r>
            <a:endParaRPr kumimoji="1" lang="zh-CN" altLang="en-US" sz="16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953545" y="4348180"/>
            <a:ext cx="21154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6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客户确认报价和最终资源后，可提交物料单，物料审核通过后，就可以在线投放了</a:t>
            </a:r>
            <a:endParaRPr kumimoji="1" lang="zh-CN" altLang="en-US" sz="16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503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3150" y="242945"/>
            <a:ext cx="10703259" cy="566152"/>
          </a:xfrm>
          <a:prstGeom prst="rect">
            <a:avLst/>
          </a:prstGeom>
        </p:spPr>
        <p:txBody>
          <a:bodyPr lIns="297575" tIns="148787" rIns="297575" bIns="148787" anchor="ctr"/>
          <a:lstStyle/>
          <a:p>
            <a:pPr defTabSz="411850">
              <a:lnSpc>
                <a:spcPct val="90000"/>
              </a:lnSpc>
              <a:spcBef>
                <a:spcPct val="0"/>
              </a:spcBef>
            </a:pPr>
            <a:r>
              <a:rPr lang="zh-CN" altLang="en-US" sz="32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城市名片为政府客户提供定制设计产品</a:t>
            </a:r>
            <a:endParaRPr lang="zh-CN" altLang="en-US" sz="3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41386" y="1605080"/>
            <a:ext cx="2216533" cy="728405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rPr>
              <a:t>提词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118" y="1718232"/>
            <a:ext cx="1260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Step 1</a:t>
            </a:r>
            <a:endParaRPr kumimoji="1" lang="zh-CN" altLang="en-US" sz="2800" b="1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85341" y="1314271"/>
            <a:ext cx="6541247" cy="1179810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城市词：武汉、郑州、武汉东湖新区等</a:t>
            </a:r>
            <a:endParaRPr kumimoji="1" lang="en-US" altLang="zh-CN" sz="1600" b="1" dirty="0" smtClean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kumimoji="1" lang="zh-CN" altLang="en-US" sz="160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政府词：武汉政府、武汉政府网、武汉政务网、武汉官网、武汉人民政府、武汉电子政务</a:t>
            </a: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等</a:t>
            </a:r>
          </a:p>
        </p:txBody>
      </p:sp>
      <p:sp>
        <p:nvSpPr>
          <p:cNvPr id="6" name="矩形 5"/>
          <p:cNvSpPr/>
          <p:nvPr/>
        </p:nvSpPr>
        <p:spPr>
          <a:xfrm>
            <a:off x="1944374" y="3072303"/>
            <a:ext cx="2216533" cy="728405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rPr>
              <a:t>询价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1106" y="3185455"/>
            <a:ext cx="1260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Step 2</a:t>
            </a:r>
            <a:endParaRPr kumimoji="1" lang="zh-CN" altLang="en-US" sz="2800" b="1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88329" y="2770095"/>
            <a:ext cx="7285318" cy="11798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kumimoji="1" lang="zh-CN" altLang="en-US" sz="1600" b="1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报价：品专询价系统，获得刊例价格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kumimoji="1" lang="zh-CN" altLang="en-US" sz="1600" b="1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折扣：城市名片特殊折扣</a:t>
            </a:r>
            <a:r>
              <a:rPr kumimoji="1" lang="zh-CN" altLang="en-US" sz="16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—</a:t>
            </a:r>
            <a:r>
              <a:rPr kumimoji="1" lang="zh-CN" altLang="en-US" sz="1600" b="1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—发邮件至</a:t>
            </a:r>
            <a:r>
              <a:rPr kumimoji="1" lang="en-US" altLang="zh-CN" sz="1600" b="1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kumimoji="1" lang="en-US" altLang="zh-CN" sz="1600" b="1" dirty="0" err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citycard</a:t>
            </a:r>
            <a:r>
              <a:rPr kumimoji="1" lang="en-US" altLang="zh-CN" sz="1600" b="1" dirty="0" err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@baidu.c</a:t>
            </a:r>
            <a:r>
              <a:rPr kumimoji="1" lang="en-US" altLang="zh-CN" sz="1600" b="1" dirty="0" err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om</a:t>
            </a:r>
            <a:endParaRPr kumimoji="1" lang="en-US" altLang="zh-CN" sz="16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kumimoji="1" lang="zh-CN" altLang="en-US" sz="1600" b="1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询价有效期：一年</a:t>
            </a:r>
            <a:endParaRPr kumimoji="1" lang="en-US" altLang="zh-CN" sz="1600" b="1" dirty="0" smtClean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62303" y="4763644"/>
            <a:ext cx="2216533" cy="728405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rPr>
              <a:t>样式及功能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035" y="4876796"/>
            <a:ext cx="1260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Step 3</a:t>
            </a:r>
            <a:endParaRPr kumimoji="1" lang="zh-CN" altLang="en-US" sz="2800" b="1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06258" y="4326967"/>
            <a:ext cx="6983507" cy="2287806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样式：可选城市名片专属样式，</a:t>
            </a:r>
            <a:r>
              <a:rPr kumimoji="1" lang="en-US" altLang="zh-CN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PC</a:t>
            </a: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、无线各三套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技术赋能：可制作</a:t>
            </a:r>
            <a:r>
              <a:rPr kumimoji="1" lang="en-US" altLang="zh-CN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AI</a:t>
            </a: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kumimoji="1" lang="en-US" altLang="zh-CN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AR</a:t>
            </a: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kumimoji="1" lang="en-US" altLang="zh-CN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VR</a:t>
            </a: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专属页面，品专提供入口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小程序：定制开发小程序页面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内容：百家号政务号发布内容品专实时展现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功能：熊掌号政务号提供政府下辖机关办事处政务办理入口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kumimoji="1" lang="zh-CN" altLang="en-US" sz="160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大数据：百科、指数提供城市专属数据增值服务</a:t>
            </a:r>
          </a:p>
        </p:txBody>
      </p:sp>
    </p:spTree>
    <p:extLst>
      <p:ext uri="{BB962C8B-B14F-4D97-AF65-F5344CB8AC3E}">
        <p14:creationId xmlns:p14="http://schemas.microsoft.com/office/powerpoint/2010/main" val="415135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4814032" y="2176946"/>
            <a:ext cx="2598057" cy="2598057"/>
          </a:xfrm>
          <a:prstGeom prst="ellipse">
            <a:avLst/>
          </a:prstGeom>
          <a:solidFill>
            <a:srgbClr val="17D7D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0638585" y="3643409"/>
            <a:ext cx="424235" cy="483773"/>
            <a:chOff x="10638585" y="3643407"/>
            <a:chExt cx="424234" cy="483773"/>
          </a:xfrm>
        </p:grpSpPr>
        <p:sp>
          <p:nvSpPr>
            <p:cNvPr id="18" name="等腰三角形 70"/>
            <p:cNvSpPr/>
            <p:nvPr/>
          </p:nvSpPr>
          <p:spPr>
            <a:xfrm rot="20630478">
              <a:off x="10638585" y="3694626"/>
              <a:ext cx="163412" cy="432554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586854"/>
                <a:gd name="connsiteY0" fmla="*/ 1553417 h 1553417"/>
                <a:gd name="connsiteX1" fmla="*/ 586854 w 586854"/>
                <a:gd name="connsiteY1" fmla="*/ 0 h 1553417"/>
                <a:gd name="connsiteX2" fmla="*/ 586854 w 586854"/>
                <a:gd name="connsiteY2" fmla="*/ 1416939 h 1553417"/>
                <a:gd name="connsiteX3" fmla="*/ 0 w 586854"/>
                <a:gd name="connsiteY3" fmla="*/ 1553417 h 155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854" h="1553417">
                  <a:moveTo>
                    <a:pt x="0" y="1553417"/>
                  </a:moveTo>
                  <a:lnTo>
                    <a:pt x="586854" y="0"/>
                  </a:lnTo>
                  <a:lnTo>
                    <a:pt x="586854" y="1416939"/>
                  </a:lnTo>
                  <a:lnTo>
                    <a:pt x="0" y="1553417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71"/>
            <p:cNvSpPr/>
            <p:nvPr/>
          </p:nvSpPr>
          <p:spPr>
            <a:xfrm rot="20630478" flipH="1">
              <a:off x="10794187" y="3643407"/>
              <a:ext cx="205214" cy="428753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736979"/>
                <a:gd name="connsiteY0" fmla="*/ 1539768 h 1539768"/>
                <a:gd name="connsiteX1" fmla="*/ 736979 w 736979"/>
                <a:gd name="connsiteY1" fmla="*/ 0 h 1539768"/>
                <a:gd name="connsiteX2" fmla="*/ 736979 w 736979"/>
                <a:gd name="connsiteY2" fmla="*/ 1416939 h 1539768"/>
                <a:gd name="connsiteX3" fmla="*/ 0 w 736979"/>
                <a:gd name="connsiteY3" fmla="*/ 1539768 h 1539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6979" h="1539768">
                  <a:moveTo>
                    <a:pt x="0" y="1539768"/>
                  </a:moveTo>
                  <a:lnTo>
                    <a:pt x="736979" y="0"/>
                  </a:lnTo>
                  <a:lnTo>
                    <a:pt x="736979" y="1416939"/>
                  </a:lnTo>
                  <a:lnTo>
                    <a:pt x="0" y="153976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>
              <a:stCxn id="18" idx="0"/>
              <a:endCxn id="20" idx="0"/>
            </p:cNvCxnSpPr>
            <p:nvPr/>
          </p:nvCxnSpPr>
          <p:spPr>
            <a:xfrm rot="20630478" flipV="1">
              <a:off x="10694192" y="4086355"/>
              <a:ext cx="368627" cy="3800"/>
            </a:xfrm>
            <a:prstGeom prst="line">
              <a:avLst/>
            </a:prstGeom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等腰三角形 32"/>
          <p:cNvSpPr/>
          <p:nvPr/>
        </p:nvSpPr>
        <p:spPr>
          <a:xfrm rot="3833984">
            <a:off x="2053436" y="5581782"/>
            <a:ext cx="580571" cy="570379"/>
          </a:xfrm>
          <a:prstGeom prst="triangle">
            <a:avLst/>
          </a:prstGeom>
          <a:noFill/>
          <a:ln>
            <a:gradFill flip="none" rotWithShape="1">
              <a:gsLst>
                <a:gs pos="0">
                  <a:srgbClr val="2CA3A6"/>
                </a:gs>
                <a:gs pos="100000">
                  <a:srgbClr val="16FEF8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95"/>
          <p:cNvSpPr/>
          <p:nvPr/>
        </p:nvSpPr>
        <p:spPr>
          <a:xfrm rot="1860564">
            <a:off x="2071648" y="5660831"/>
            <a:ext cx="580571" cy="565776"/>
          </a:xfrm>
          <a:custGeom>
            <a:avLst/>
            <a:gdLst>
              <a:gd name="connsiteX0" fmla="*/ 0 w 580571"/>
              <a:gd name="connsiteY0" fmla="*/ 570379 h 570379"/>
              <a:gd name="connsiteX1" fmla="*/ 290286 w 580571"/>
              <a:gd name="connsiteY1" fmla="*/ 0 h 570379"/>
              <a:gd name="connsiteX2" fmla="*/ 580571 w 580571"/>
              <a:gd name="connsiteY2" fmla="*/ 570379 h 570379"/>
              <a:gd name="connsiteX3" fmla="*/ 0 w 580571"/>
              <a:gd name="connsiteY3" fmla="*/ 570379 h 570379"/>
              <a:gd name="connsiteX0" fmla="*/ 0 w 580571"/>
              <a:gd name="connsiteY0" fmla="*/ 565776 h 565776"/>
              <a:gd name="connsiteX1" fmla="*/ 388594 w 580571"/>
              <a:gd name="connsiteY1" fmla="*/ 0 h 565776"/>
              <a:gd name="connsiteX2" fmla="*/ 580571 w 580571"/>
              <a:gd name="connsiteY2" fmla="*/ 565776 h 565776"/>
              <a:gd name="connsiteX3" fmla="*/ 0 w 580571"/>
              <a:gd name="connsiteY3" fmla="*/ 565776 h 56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571" h="565776">
                <a:moveTo>
                  <a:pt x="0" y="565776"/>
                </a:moveTo>
                <a:lnTo>
                  <a:pt x="388594" y="0"/>
                </a:lnTo>
                <a:lnTo>
                  <a:pt x="580571" y="565776"/>
                </a:lnTo>
                <a:lnTo>
                  <a:pt x="0" y="565776"/>
                </a:lnTo>
                <a:close/>
              </a:path>
            </a:pathLst>
          </a:custGeom>
          <a:noFill/>
          <a:ln>
            <a:solidFill>
              <a:srgbClr val="16FEF8">
                <a:alpha val="2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886203" y="1204918"/>
            <a:ext cx="4445793" cy="4445793"/>
          </a:xfrm>
          <a:prstGeom prst="ellipse">
            <a:avLst/>
          </a:prstGeom>
          <a:noFill/>
          <a:ln w="19050">
            <a:solidFill>
              <a:schemeClr val="bg1">
                <a:lumMod val="50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514852" y="4970265"/>
            <a:ext cx="325041" cy="325041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874174" y="192888"/>
            <a:ext cx="6469852" cy="6469850"/>
          </a:xfrm>
          <a:prstGeom prst="ellipse">
            <a:avLst/>
          </a:prstGeom>
          <a:noFill/>
          <a:ln w="19050">
            <a:solidFill>
              <a:schemeClr val="bg1">
                <a:lumMod val="50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067173" y="361950"/>
            <a:ext cx="650083" cy="65008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463234" y="5295304"/>
            <a:ext cx="241103" cy="24110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785497" y="611690"/>
            <a:ext cx="241103" cy="24110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8066284" y="4543067"/>
            <a:ext cx="1063637" cy="1063637"/>
          </a:xfrm>
          <a:prstGeom prst="ellipse">
            <a:avLst/>
          </a:prstGeom>
          <a:solidFill>
            <a:srgbClr val="38F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2419990" y="2627081"/>
            <a:ext cx="7464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谢谢</a:t>
            </a:r>
            <a:endParaRPr lang="zh-CN" altLang="en-US" sz="96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588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26482">
              <a:alpha val="75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15923</TotalTime>
  <Words>661</Words>
  <Application>Microsoft Macintosh PowerPoint</Application>
  <PresentationFormat>自定义</PresentationFormat>
  <Paragraphs>139</Paragraphs>
  <Slides>20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极简夜空</dc:title>
  <dc:creator>第一PPT</dc:creator>
  <cp:keywords>www.1ppt.com</cp:keywords>
  <cp:lastModifiedBy>Li ,Hui(CAP)</cp:lastModifiedBy>
  <cp:revision>544</cp:revision>
  <dcterms:created xsi:type="dcterms:W3CDTF">2016-11-18T04:15:57Z</dcterms:created>
  <dcterms:modified xsi:type="dcterms:W3CDTF">2018-08-08T13:05:33Z</dcterms:modified>
</cp:coreProperties>
</file>