
<file path=[Content_Types].xml><?xml version="1.0" encoding="utf-8"?>
<Types xmlns="http://schemas.openxmlformats.org/package/2006/content-types">
  <Default Extension="xml" ContentType="application/xml"/>
  <Default Extension="mp3" ContentType="audio/mpeg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85" r:id="rId2"/>
    <p:sldId id="312" r:id="rId3"/>
    <p:sldId id="286" r:id="rId4"/>
    <p:sldId id="317" r:id="rId5"/>
    <p:sldId id="315" r:id="rId6"/>
    <p:sldId id="316" r:id="rId7"/>
    <p:sldId id="314" r:id="rId8"/>
    <p:sldId id="304" r:id="rId9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404040"/>
    <a:srgbClr val="313D4E"/>
    <a:srgbClr val="323E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3"/>
    <p:restoredTop sz="92516" autoAdjust="0"/>
  </p:normalViewPr>
  <p:slideViewPr>
    <p:cSldViewPr snapToGrid="0" showGuides="1">
      <p:cViewPr varScale="1">
        <p:scale>
          <a:sx n="96" d="100"/>
          <a:sy n="96" d="100"/>
        </p:scale>
        <p:origin x="78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ags" Target="tags/tag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013EF-AA46-41D5-93C2-36F7A5EF5D89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04242-42E4-462F-B9A6-468AC33D61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361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4242-42E4-462F-B9A6-468AC33D61A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020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378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4242-42E4-462F-B9A6-468AC33D61A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96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4242-42E4-462F-B9A6-468AC33D61A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802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9"/>
          <a:stretch/>
        </p:blipFill>
        <p:spPr>
          <a:xfrm>
            <a:off x="4419600" y="940460"/>
            <a:ext cx="7772400" cy="591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5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8415"/>
            <a:ext cx="4463844" cy="666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0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57925"/>
            <a:ext cx="6096000" cy="55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4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810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600201" y="2085976"/>
            <a:ext cx="3971925" cy="2162175"/>
          </a:xfrm>
          <a:custGeom>
            <a:avLst/>
            <a:gdLst>
              <a:gd name="connsiteX0" fmla="*/ 0 w 3971925"/>
              <a:gd name="connsiteY0" fmla="*/ 0 h 2162175"/>
              <a:gd name="connsiteX1" fmla="*/ 3971925 w 3971925"/>
              <a:gd name="connsiteY1" fmla="*/ 0 h 2162175"/>
              <a:gd name="connsiteX2" fmla="*/ 3971925 w 3971925"/>
              <a:gd name="connsiteY2" fmla="*/ 2162175 h 2162175"/>
              <a:gd name="connsiteX3" fmla="*/ 0 w 3971925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925" h="2162175">
                <a:moveTo>
                  <a:pt x="0" y="0"/>
                </a:moveTo>
                <a:lnTo>
                  <a:pt x="3971925" y="0"/>
                </a:lnTo>
                <a:lnTo>
                  <a:pt x="3971925" y="2162175"/>
                </a:lnTo>
                <a:lnTo>
                  <a:pt x="0" y="2162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7BEC6-7C2B-4B03-B4DD-37A8D3CA46A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66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698623" y="2746373"/>
            <a:ext cx="2187580" cy="2187580"/>
          </a:xfrm>
          <a:custGeom>
            <a:avLst/>
            <a:gdLst>
              <a:gd name="connsiteX0" fmla="*/ 1093790 w 2187580"/>
              <a:gd name="connsiteY0" fmla="*/ 0 h 2187580"/>
              <a:gd name="connsiteX1" fmla="*/ 2187580 w 2187580"/>
              <a:gd name="connsiteY1" fmla="*/ 1093790 h 2187580"/>
              <a:gd name="connsiteX2" fmla="*/ 1093790 w 2187580"/>
              <a:gd name="connsiteY2" fmla="*/ 2187580 h 2187580"/>
              <a:gd name="connsiteX3" fmla="*/ 0 w 2187580"/>
              <a:gd name="connsiteY3" fmla="*/ 1093790 h 2187580"/>
              <a:gd name="connsiteX4" fmla="*/ 1093790 w 2187580"/>
              <a:gd name="connsiteY4" fmla="*/ 0 h 2187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7580" h="2187580">
                <a:moveTo>
                  <a:pt x="1093790" y="0"/>
                </a:moveTo>
                <a:cubicBezTo>
                  <a:pt x="1697874" y="0"/>
                  <a:pt x="2187580" y="489706"/>
                  <a:pt x="2187580" y="1093790"/>
                </a:cubicBezTo>
                <a:cubicBezTo>
                  <a:pt x="2187580" y="1697874"/>
                  <a:pt x="1697874" y="2187580"/>
                  <a:pt x="1093790" y="2187580"/>
                </a:cubicBezTo>
                <a:cubicBezTo>
                  <a:pt x="489706" y="2187580"/>
                  <a:pt x="0" y="1697874"/>
                  <a:pt x="0" y="1093790"/>
                </a:cubicBezTo>
                <a:cubicBezTo>
                  <a:pt x="0" y="489706"/>
                  <a:pt x="489706" y="0"/>
                  <a:pt x="10937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56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34130"/>
            <a:ext cx="1557766" cy="14184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46424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3" r:id="rId3"/>
    <p:sldLayoutId id="2147483662" r:id="rId4"/>
    <p:sldLayoutId id="2147483665" r:id="rId5"/>
    <p:sldLayoutId id="214748367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5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EF99411-4709-4D85-A7C3-945C4791A054}"/>
              </a:ext>
            </a:extLst>
          </p:cNvPr>
          <p:cNvSpPr txBox="1"/>
          <p:nvPr/>
        </p:nvSpPr>
        <p:spPr>
          <a:xfrm>
            <a:off x="874713" y="2337878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时效品专产品介绍</a:t>
            </a:r>
          </a:p>
        </p:txBody>
      </p:sp>
      <p:pic>
        <p:nvPicPr>
          <p:cNvPr id="18" name="William Joseph - Radioactive">
            <a:hlinkClick r:id="" action="ppaction://media"/>
            <a:extLst>
              <a:ext uri="{FF2B5EF4-FFF2-40B4-BE49-F238E27FC236}">
                <a16:creationId xmlns:a16="http://schemas.microsoft.com/office/drawing/2014/main" xmlns="" id="{74606A9D-B362-448E-BAAC-A60B438E8D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733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6365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文本框 54"/>
          <p:cNvSpPr txBox="1"/>
          <p:nvPr/>
        </p:nvSpPr>
        <p:spPr>
          <a:xfrm>
            <a:off x="1740503" y="450599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</a:rPr>
              <a:t>时效品专产品介绍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C856829B-6F96-4A44-AFD5-244C759BFC4E}"/>
              </a:ext>
            </a:extLst>
          </p:cNvPr>
          <p:cNvSpPr/>
          <p:nvPr/>
        </p:nvSpPr>
        <p:spPr>
          <a:xfrm>
            <a:off x="1766164" y="1063922"/>
            <a:ext cx="942253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11850">
              <a:lnSpc>
                <a:spcPct val="90000"/>
              </a:lnSpc>
              <a:spcBef>
                <a:spcPct val="0"/>
              </a:spcBef>
            </a:pPr>
            <a:r>
              <a:rPr lang="zh-CN" altLang="en-US" sz="1600" dirty="0">
                <a:latin typeface="+mn-ea"/>
                <a:cs typeface="微软雅黑"/>
              </a:rPr>
              <a:t>时效品专能够承接客户短期的营销或推广活动需求，产品在品牌专区基础上增强样式，形成多套营销类样式，同时拓展活动词流量，利于客户进行营销造势。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650CB51-F66D-1F44-8D96-E448F56FE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391" y="2470572"/>
            <a:ext cx="2612481" cy="365328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0AB41D-C464-564B-B304-D2FABD912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009" y="2470572"/>
            <a:ext cx="2612481" cy="35296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1" name="右箭头 10">
            <a:extLst>
              <a:ext uri="{FF2B5EF4-FFF2-40B4-BE49-F238E27FC236}">
                <a16:creationId xmlns:a16="http://schemas.microsoft.com/office/drawing/2014/main" xmlns="" id="{3D631C99-B784-B54E-A2E1-64977434C118}"/>
              </a:ext>
            </a:extLst>
          </p:cNvPr>
          <p:cNvSpPr/>
          <p:nvPr/>
        </p:nvSpPr>
        <p:spPr>
          <a:xfrm>
            <a:off x="4378663" y="3609682"/>
            <a:ext cx="504777" cy="802745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51DEFA1D-3BDD-4C4B-97E8-24015EB93E68}"/>
              </a:ext>
            </a:extLst>
          </p:cNvPr>
          <p:cNvSpPr/>
          <p:nvPr/>
        </p:nvSpPr>
        <p:spPr>
          <a:xfrm>
            <a:off x="1485009" y="1855881"/>
            <a:ext cx="2612480" cy="451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solidFill>
                  <a:srgbClr val="00B0F0"/>
                </a:solidFill>
              </a:rPr>
              <a:t>标准品专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60F03DD0-3A08-8343-BDCB-64AA2BF0E26B}"/>
              </a:ext>
            </a:extLst>
          </p:cNvPr>
          <p:cNvSpPr/>
          <p:nvPr/>
        </p:nvSpPr>
        <p:spPr>
          <a:xfrm>
            <a:off x="5061390" y="1855881"/>
            <a:ext cx="2612481" cy="451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solidFill>
                  <a:srgbClr val="00B0F0"/>
                </a:solidFill>
              </a:rPr>
              <a:t>时效品专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ACA9D3F-9E19-D44A-BAB3-5E15ADBDC7E7}"/>
              </a:ext>
            </a:extLst>
          </p:cNvPr>
          <p:cNvSpPr/>
          <p:nvPr/>
        </p:nvSpPr>
        <p:spPr>
          <a:xfrm>
            <a:off x="8496300" y="3314740"/>
            <a:ext cx="1308100" cy="499154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样式更强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19F02A84-8DB5-CE47-B8AE-A4D8B090008C}"/>
              </a:ext>
            </a:extLst>
          </p:cNvPr>
          <p:cNvSpPr/>
          <p:nvPr/>
        </p:nvSpPr>
        <p:spPr>
          <a:xfrm>
            <a:off x="8496300" y="4030990"/>
            <a:ext cx="1308100" cy="499154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投放灵活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2C02B79C-0223-DF4B-85B3-CE13275F8ADE}"/>
              </a:ext>
            </a:extLst>
          </p:cNvPr>
          <p:cNvSpPr/>
          <p:nvPr/>
        </p:nvSpPr>
        <p:spPr>
          <a:xfrm>
            <a:off x="8496300" y="4686856"/>
            <a:ext cx="1308100" cy="499154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覆盖活动词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D5D28800-8700-C742-AD5A-91E1F16450EF}"/>
              </a:ext>
            </a:extLst>
          </p:cNvPr>
          <p:cNvSpPr txBox="1"/>
          <p:nvPr/>
        </p:nvSpPr>
        <p:spPr>
          <a:xfrm>
            <a:off x="8959576" y="2668861"/>
            <a:ext cx="207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/>
              <a:t>时效品专产品特点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BECD8D4D-0846-024E-9734-039BE0C9A666}"/>
              </a:ext>
            </a:extLst>
          </p:cNvPr>
          <p:cNvSpPr/>
          <p:nvPr/>
        </p:nvSpPr>
        <p:spPr>
          <a:xfrm>
            <a:off x="8496300" y="5403106"/>
            <a:ext cx="1308100" cy="499154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定制化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ED62BD73-3C43-C048-B992-562EF3C792DD}"/>
              </a:ext>
            </a:extLst>
          </p:cNvPr>
          <p:cNvSpPr/>
          <p:nvPr/>
        </p:nvSpPr>
        <p:spPr>
          <a:xfrm>
            <a:off x="8153400" y="2470572"/>
            <a:ext cx="3441700" cy="365328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8BE25FEB-96C9-A843-BB2D-976B9C5BB882}"/>
              </a:ext>
            </a:extLst>
          </p:cNvPr>
          <p:cNvSpPr txBox="1"/>
          <p:nvPr/>
        </p:nvSpPr>
        <p:spPr>
          <a:xfrm>
            <a:off x="9986410" y="33804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/>
              <a:t>多套营销样式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3CC6BA06-369A-5049-A155-991D2E8E99B0}"/>
              </a:ext>
            </a:extLst>
          </p:cNvPr>
          <p:cNvSpPr txBox="1"/>
          <p:nvPr/>
        </p:nvSpPr>
        <p:spPr>
          <a:xfrm>
            <a:off x="9986410" y="4127936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/>
              <a:t>最短</a:t>
            </a:r>
            <a:r>
              <a:rPr kumimoji="1" lang="en-US" altLang="zh-CN" sz="1600" dirty="0"/>
              <a:t>3</a:t>
            </a:r>
            <a:r>
              <a:rPr kumimoji="1" lang="zh-CN" altLang="en-US" sz="1600" dirty="0"/>
              <a:t>天起投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C0233D93-3540-024A-89AA-92C2E6069549}"/>
              </a:ext>
            </a:extLst>
          </p:cNvPr>
          <p:cNvSpPr txBox="1"/>
          <p:nvPr/>
        </p:nvSpPr>
        <p:spPr>
          <a:xfrm>
            <a:off x="9986410" y="476552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/>
              <a:t>匹配营销造势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1D98FEB2-7CAF-BE4F-9AE1-9EB39117DD79}"/>
              </a:ext>
            </a:extLst>
          </p:cNvPr>
          <p:cNvSpPr txBox="1"/>
          <p:nvPr/>
        </p:nvSpPr>
        <p:spPr>
          <a:xfrm>
            <a:off x="9986410" y="54834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/>
              <a:t>客户量身定制</a:t>
            </a:r>
          </a:p>
        </p:txBody>
      </p:sp>
    </p:spTree>
    <p:extLst>
      <p:ext uri="{BB962C8B-B14F-4D97-AF65-F5344CB8AC3E}">
        <p14:creationId xmlns:p14="http://schemas.microsoft.com/office/powerpoint/2010/main" val="1337267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文本框 54"/>
          <p:cNvSpPr txBox="1"/>
          <p:nvPr/>
        </p:nvSpPr>
        <p:spPr>
          <a:xfrm>
            <a:off x="1740503" y="450599"/>
            <a:ext cx="419537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</a:rPr>
              <a:t>时效品专适合的营销场景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xmlns="" id="{4F151D4C-1E4D-9449-85A8-755EA04EB2CB}"/>
              </a:ext>
            </a:extLst>
          </p:cNvPr>
          <p:cNvSpPr/>
          <p:nvPr/>
        </p:nvSpPr>
        <p:spPr>
          <a:xfrm>
            <a:off x="1740503" y="1081549"/>
            <a:ext cx="982833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11850">
              <a:lnSpc>
                <a:spcPct val="90000"/>
              </a:lnSpc>
              <a:spcBef>
                <a:spcPct val="0"/>
              </a:spcBef>
            </a:pPr>
            <a:r>
              <a:rPr lang="zh-CN" altLang="en-US" sz="1600" dirty="0">
                <a:latin typeface="+mn-ea"/>
                <a:cs typeface="微软雅黑"/>
              </a:rPr>
              <a:t>时效品专较适合进行新品发布、促销、周年庆、行业节日、展会、赛事等推广投放，能够协助客户完成品牌</a:t>
            </a:r>
            <a:endParaRPr lang="en-US" altLang="zh-CN" sz="1600" dirty="0">
              <a:latin typeface="+mn-ea"/>
              <a:cs typeface="微软雅黑"/>
            </a:endParaRPr>
          </a:p>
          <a:p>
            <a:pPr defTabSz="411850">
              <a:lnSpc>
                <a:spcPct val="90000"/>
              </a:lnSpc>
              <a:spcBef>
                <a:spcPct val="0"/>
              </a:spcBef>
            </a:pPr>
            <a:r>
              <a:rPr lang="zh-CN" altLang="en-US" sz="1600" dirty="0">
                <a:latin typeface="+mn-ea"/>
                <a:cs typeface="微软雅黑"/>
              </a:rPr>
              <a:t>预热、营销造势，适合客户在大规模推广投放使用。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B37F08B-A138-0E4D-A194-270DCD1391E0}"/>
              </a:ext>
            </a:extLst>
          </p:cNvPr>
          <p:cNvSpPr/>
          <p:nvPr/>
        </p:nvSpPr>
        <p:spPr>
          <a:xfrm>
            <a:off x="2155031" y="5603450"/>
            <a:ext cx="9474993" cy="7005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展现规则：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与品专相同位置触发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售卖资源：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品牌词、产品词、活动词、活动衍生词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12D03DE-5199-BC4A-88F3-FE1EA9468800}"/>
              </a:ext>
            </a:extLst>
          </p:cNvPr>
          <p:cNvSpPr/>
          <p:nvPr/>
        </p:nvSpPr>
        <p:spPr>
          <a:xfrm>
            <a:off x="7327309" y="5603450"/>
            <a:ext cx="2311542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售卖方式：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CPT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售卖周期：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~1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6871586-4C08-254E-8193-052BB0296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503" y="2467356"/>
            <a:ext cx="2147714" cy="282320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DEBCDEF-187E-F84F-9CA6-86C2E8A75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069" y="2467356"/>
            <a:ext cx="2147714" cy="28232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5C0ECE6-47CC-FA4F-86A2-C35362379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405" y="2457684"/>
            <a:ext cx="1956846" cy="2832876"/>
          </a:xfrm>
          <a:prstGeom prst="rect">
            <a:avLst/>
          </a:prstGeom>
        </p:spPr>
      </p:pic>
      <p:sp>
        <p:nvSpPr>
          <p:cNvPr id="75" name="矩形 74">
            <a:extLst>
              <a:ext uri="{FF2B5EF4-FFF2-40B4-BE49-F238E27FC236}">
                <a16:creationId xmlns:a16="http://schemas.microsoft.com/office/drawing/2014/main" xmlns="" id="{77C153FE-ADD8-4F41-8F08-69C8482312EB}"/>
              </a:ext>
            </a:extLst>
          </p:cNvPr>
          <p:cNvSpPr/>
          <p:nvPr/>
        </p:nvSpPr>
        <p:spPr>
          <a:xfrm>
            <a:off x="1744407" y="1868451"/>
            <a:ext cx="2143810" cy="4510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新品发布类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xmlns="" id="{5DBD9AA6-2B3D-BD43-97D5-FEA87A0EB546}"/>
              </a:ext>
            </a:extLst>
          </p:cNvPr>
          <p:cNvSpPr/>
          <p:nvPr/>
        </p:nvSpPr>
        <p:spPr>
          <a:xfrm>
            <a:off x="4263405" y="1868451"/>
            <a:ext cx="1956846" cy="4510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活动促销类</a:t>
            </a: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xmlns="" id="{67895B21-B31A-1245-AA85-CE227170B00B}"/>
              </a:ext>
            </a:extLst>
          </p:cNvPr>
          <p:cNvSpPr/>
          <p:nvPr/>
        </p:nvSpPr>
        <p:spPr>
          <a:xfrm>
            <a:off x="6677069" y="1868451"/>
            <a:ext cx="2147714" cy="4510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展会类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4489C11-2235-744A-8CC1-C8C03F497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1601" y="2467356"/>
            <a:ext cx="1933895" cy="282320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9" name="矩形 78">
            <a:extLst>
              <a:ext uri="{FF2B5EF4-FFF2-40B4-BE49-F238E27FC236}">
                <a16:creationId xmlns:a16="http://schemas.microsoft.com/office/drawing/2014/main" xmlns="" id="{927012C0-8997-5A4B-B15C-394B60D8B46E}"/>
              </a:ext>
            </a:extLst>
          </p:cNvPr>
          <p:cNvSpPr/>
          <p:nvPr/>
        </p:nvSpPr>
        <p:spPr>
          <a:xfrm>
            <a:off x="9281601" y="1868451"/>
            <a:ext cx="1957849" cy="4510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</a:rPr>
              <a:t>节日营销类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8437A5F-ECBB-DC4A-AF06-7DC00725408A}"/>
              </a:ext>
            </a:extLst>
          </p:cNvPr>
          <p:cNvSpPr/>
          <p:nvPr/>
        </p:nvSpPr>
        <p:spPr>
          <a:xfrm>
            <a:off x="1740503" y="5590750"/>
            <a:ext cx="9498947" cy="810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4409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AFEE876-AD1D-7D45-B769-D49EB1D8D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03" y="1776753"/>
            <a:ext cx="5185324" cy="3160126"/>
          </a:xfrm>
          <a:prstGeom prst="rect">
            <a:avLst/>
          </a:prstGeom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AF4E2D9-A23F-2741-ADC2-CC9C0D6880D7}"/>
              </a:ext>
            </a:extLst>
          </p:cNvPr>
          <p:cNvSpPr txBox="1"/>
          <p:nvPr/>
        </p:nvSpPr>
        <p:spPr>
          <a:xfrm>
            <a:off x="3451955" y="5055308"/>
            <a:ext cx="762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/>
              <a:t>腾讯举办一年一度的游戏盛会，腾讯嘉年华于</a:t>
            </a:r>
            <a:r>
              <a:rPr kumimoji="1" lang="en-US" altLang="zh-CN" sz="1400" dirty="0"/>
              <a:t>12.1-12.3</a:t>
            </a:r>
            <a:r>
              <a:rPr kumimoji="1" lang="zh-CN" altLang="en-US" sz="1400" dirty="0"/>
              <a:t>举办，投放时效品专提升线上热度。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577DA06-A074-5141-8B4A-D235F4678016}"/>
              </a:ext>
            </a:extLst>
          </p:cNvPr>
          <p:cNvSpPr txBox="1"/>
          <p:nvPr/>
        </p:nvSpPr>
        <p:spPr>
          <a:xfrm>
            <a:off x="1740503" y="450599"/>
            <a:ext cx="4733988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</a:rPr>
              <a:t>客户案例</a:t>
            </a:r>
            <a:r>
              <a:rPr lang="en-US" altLang="zh-CN" sz="2800" b="1" dirty="0">
                <a:solidFill>
                  <a:schemeClr val="accent2"/>
                </a:solidFill>
              </a:rPr>
              <a:t>-</a:t>
            </a:r>
            <a:r>
              <a:rPr lang="zh-CN" altLang="en-US" sz="2800" b="1" dirty="0">
                <a:solidFill>
                  <a:schemeClr val="accent2"/>
                </a:solidFill>
              </a:rPr>
              <a:t>展会类</a:t>
            </a:r>
            <a:r>
              <a:rPr lang="en-US" altLang="zh-CN" sz="2800" b="1" dirty="0">
                <a:solidFill>
                  <a:schemeClr val="accent2"/>
                </a:solidFill>
              </a:rPr>
              <a:t>-</a:t>
            </a:r>
            <a:r>
              <a:rPr lang="zh-CN" altLang="en-US" sz="2800" b="1" dirty="0">
                <a:solidFill>
                  <a:schemeClr val="accent2"/>
                </a:solidFill>
              </a:rPr>
              <a:t>腾讯嘉年华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1627504-E267-C740-A170-7EE83E965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183" y="1776752"/>
            <a:ext cx="2218459" cy="318858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53AA6CD-340D-894A-8DE0-1F3E9D3B0288}"/>
              </a:ext>
            </a:extLst>
          </p:cNvPr>
          <p:cNvSpPr/>
          <p:nvPr/>
        </p:nvSpPr>
        <p:spPr>
          <a:xfrm>
            <a:off x="1740503" y="1274445"/>
            <a:ext cx="5185324" cy="451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00B0F0"/>
                </a:solidFill>
              </a:rPr>
              <a:t>PC</a:t>
            </a:r>
            <a:r>
              <a:rPr kumimoji="1" lang="zh-CN" altLang="en-US" b="1" dirty="0">
                <a:solidFill>
                  <a:srgbClr val="00B0F0"/>
                </a:solidFill>
              </a:rPr>
              <a:t>时效品专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07A393B-A436-1E41-A4D6-5B8485E47360}"/>
              </a:ext>
            </a:extLst>
          </p:cNvPr>
          <p:cNvSpPr/>
          <p:nvPr/>
        </p:nvSpPr>
        <p:spPr>
          <a:xfrm>
            <a:off x="7783183" y="1274445"/>
            <a:ext cx="2218459" cy="451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rgbClr val="00B0F0"/>
                </a:solidFill>
              </a:rPr>
              <a:t>无线时效品专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177274F-9966-494C-8105-285A42412C8B}"/>
              </a:ext>
            </a:extLst>
          </p:cNvPr>
          <p:cNvSpPr/>
          <p:nvPr/>
        </p:nvSpPr>
        <p:spPr>
          <a:xfrm>
            <a:off x="1912856" y="5029554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投放背景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907D401-AECB-0649-B191-B582B9DFE318}"/>
              </a:ext>
            </a:extLst>
          </p:cNvPr>
          <p:cNvSpPr/>
          <p:nvPr/>
        </p:nvSpPr>
        <p:spPr>
          <a:xfrm>
            <a:off x="1912856" y="5414316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投放详情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48DC176-0C6F-6749-B81E-8D6FAA6FF868}"/>
              </a:ext>
            </a:extLst>
          </p:cNvPr>
          <p:cNvSpPr txBox="1"/>
          <p:nvPr/>
        </p:nvSpPr>
        <p:spPr>
          <a:xfrm>
            <a:off x="3451955" y="5414316"/>
            <a:ext cx="2691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样式：腾讯嘉年华定制时效样式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47AFE0DE-496B-8B4A-B240-D453C91B7D29}"/>
              </a:ext>
            </a:extLst>
          </p:cNvPr>
          <p:cNvSpPr txBox="1"/>
          <p:nvPr/>
        </p:nvSpPr>
        <p:spPr>
          <a:xfrm>
            <a:off x="3451955" y="6256430"/>
            <a:ext cx="2871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投放时间：</a:t>
            </a:r>
            <a:r>
              <a:rPr kumimoji="1" lang="en-US" altLang="zh-CN" sz="1400" dirty="0"/>
              <a:t>2017.12.1 – 2017.12.4</a:t>
            </a:r>
            <a:endParaRPr kumimoji="1" lang="zh-CN" altLang="en-US" sz="1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24261E6-1958-8E4D-9215-0C425D63E82E}"/>
              </a:ext>
            </a:extLst>
          </p:cNvPr>
          <p:cNvSpPr txBox="1"/>
          <p:nvPr/>
        </p:nvSpPr>
        <p:spPr>
          <a:xfrm>
            <a:off x="3451955" y="5824554"/>
            <a:ext cx="3873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投放词包：活动词，如腾讯嘉年华、</a:t>
            </a:r>
            <a:r>
              <a:rPr kumimoji="1" lang="en-US" altLang="zh-CN" sz="1400" dirty="0"/>
              <a:t>tgc2017</a:t>
            </a:r>
            <a:r>
              <a:rPr kumimoji="1" lang="zh-CN" altLang="en-US" sz="1400" dirty="0"/>
              <a:t>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95259F78-C611-EF4C-8324-258DC6972A95}"/>
              </a:ext>
            </a:extLst>
          </p:cNvPr>
          <p:cNvSpPr txBox="1"/>
          <p:nvPr/>
        </p:nvSpPr>
        <p:spPr>
          <a:xfrm>
            <a:off x="7086527" y="1191977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>
                <a:solidFill>
                  <a:srgbClr val="00B0F0"/>
                </a:solidFill>
              </a:rPr>
              <a:t>+</a:t>
            </a:r>
            <a:endParaRPr kumimoji="1" lang="zh-CN" altLang="en-US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93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577DA06-A074-5141-8B4A-D235F4678016}"/>
              </a:ext>
            </a:extLst>
          </p:cNvPr>
          <p:cNvSpPr txBox="1"/>
          <p:nvPr/>
        </p:nvSpPr>
        <p:spPr>
          <a:xfrm>
            <a:off x="1740503" y="450599"/>
            <a:ext cx="474303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</a:rPr>
              <a:t>客户案例</a:t>
            </a:r>
            <a:r>
              <a:rPr lang="en-US" altLang="zh-CN" sz="2800" b="1" dirty="0">
                <a:solidFill>
                  <a:schemeClr val="accent2"/>
                </a:solidFill>
              </a:rPr>
              <a:t>-</a:t>
            </a:r>
            <a:r>
              <a:rPr lang="zh-CN" altLang="en-US" sz="2800" b="1" dirty="0">
                <a:solidFill>
                  <a:schemeClr val="accent2"/>
                </a:solidFill>
              </a:rPr>
              <a:t>活动促销</a:t>
            </a:r>
            <a:r>
              <a:rPr lang="en-US" altLang="zh-CN" sz="2800" b="1" dirty="0">
                <a:solidFill>
                  <a:schemeClr val="accent2"/>
                </a:solidFill>
              </a:rPr>
              <a:t>-</a:t>
            </a:r>
            <a:r>
              <a:rPr lang="zh-CN" altLang="en-US" sz="2800" b="1" dirty="0">
                <a:solidFill>
                  <a:schemeClr val="accent2"/>
                </a:solidFill>
              </a:rPr>
              <a:t>天猫双</a:t>
            </a:r>
            <a:r>
              <a:rPr lang="en-US" altLang="zh-CN" sz="2800" b="1" dirty="0">
                <a:solidFill>
                  <a:schemeClr val="accent2"/>
                </a:solidFill>
              </a:rPr>
              <a:t>11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AF45C72-0837-FA46-B323-A77C2725C0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" b="22254"/>
          <a:stretch/>
        </p:blipFill>
        <p:spPr>
          <a:xfrm>
            <a:off x="1555763" y="2807172"/>
            <a:ext cx="2197811" cy="292132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1E2DC5E-C3A8-FC49-9B3C-AB1D35F67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2784836"/>
            <a:ext cx="2030518" cy="2921326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36BF848-6303-E94A-8D6B-A4F64511AB64}"/>
              </a:ext>
            </a:extLst>
          </p:cNvPr>
          <p:cNvSpPr/>
          <p:nvPr/>
        </p:nvSpPr>
        <p:spPr>
          <a:xfrm>
            <a:off x="6662656" y="2155826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投放背景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A05C9B54-E0B1-7148-A3E7-199F0D927FD1}"/>
              </a:ext>
            </a:extLst>
          </p:cNvPr>
          <p:cNvSpPr/>
          <p:nvPr/>
        </p:nvSpPr>
        <p:spPr>
          <a:xfrm>
            <a:off x="6662656" y="2854612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投放详情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FED7D3A-6D4F-9E46-8F86-877D2DB0E4DE}"/>
              </a:ext>
            </a:extLst>
          </p:cNvPr>
          <p:cNvSpPr txBox="1"/>
          <p:nvPr/>
        </p:nvSpPr>
        <p:spPr>
          <a:xfrm>
            <a:off x="8144396" y="2157044"/>
            <a:ext cx="6758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/>
              <a:t>天猫双</a:t>
            </a:r>
            <a:r>
              <a:rPr kumimoji="1" lang="en-US" altLang="zh-CN" sz="1400" dirty="0"/>
              <a:t>11</a:t>
            </a:r>
            <a:r>
              <a:rPr kumimoji="1" lang="zh-CN" altLang="en-US" sz="1400" dirty="0"/>
              <a:t>，广告主通过投放无线时效品专进行</a:t>
            </a:r>
            <a:endParaRPr kumimoji="1" lang="en-US" altLang="zh-CN" sz="1400" dirty="0"/>
          </a:p>
          <a:p>
            <a:r>
              <a:rPr kumimoji="1" lang="zh-CN" altLang="en-US" sz="1400" dirty="0"/>
              <a:t>品牌预热，全力打造天猫全球狂欢节。</a:t>
            </a:r>
          </a:p>
        </p:txBody>
      </p:sp>
      <p:sp>
        <p:nvSpPr>
          <p:cNvPr id="27" name="燕尾形 26">
            <a:extLst>
              <a:ext uri="{FF2B5EF4-FFF2-40B4-BE49-F238E27FC236}">
                <a16:creationId xmlns:a16="http://schemas.microsoft.com/office/drawing/2014/main" xmlns="" id="{D1B3CB71-5881-2642-878E-3E700F6CD31F}"/>
              </a:ext>
            </a:extLst>
          </p:cNvPr>
          <p:cNvSpPr/>
          <p:nvPr/>
        </p:nvSpPr>
        <p:spPr>
          <a:xfrm>
            <a:off x="3879108" y="3845026"/>
            <a:ext cx="324592" cy="499117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6D1531E9-E9C8-234A-B70E-F1B180CB965D}"/>
              </a:ext>
            </a:extLst>
          </p:cNvPr>
          <p:cNvSpPr txBox="1"/>
          <p:nvPr/>
        </p:nvSpPr>
        <p:spPr>
          <a:xfrm>
            <a:off x="8144396" y="2908252"/>
            <a:ext cx="2396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样式：预热期 倒计时样式</a:t>
            </a:r>
            <a:endParaRPr kumimoji="1" lang="en-US" altLang="zh-CN" sz="1400" dirty="0"/>
          </a:p>
          <a:p>
            <a:r>
              <a:rPr kumimoji="1" lang="zh-CN" altLang="en-US" sz="1400" dirty="0"/>
              <a:t>           爆发期 节日营销样式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90419466-09A5-5049-97E3-6015FEC1E863}"/>
              </a:ext>
            </a:extLst>
          </p:cNvPr>
          <p:cNvSpPr txBox="1"/>
          <p:nvPr/>
        </p:nvSpPr>
        <p:spPr>
          <a:xfrm>
            <a:off x="8144396" y="4404954"/>
            <a:ext cx="3492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投放时间：预热期 </a:t>
            </a:r>
            <a:r>
              <a:rPr kumimoji="1" lang="en-US" altLang="zh-CN" sz="1400" dirty="0"/>
              <a:t>2017.11.9 - 2017.11.10</a:t>
            </a:r>
          </a:p>
          <a:p>
            <a:r>
              <a:rPr kumimoji="1" lang="zh-CN" altLang="en-US" sz="1400" dirty="0"/>
              <a:t>                  爆发期 </a:t>
            </a:r>
            <a:r>
              <a:rPr kumimoji="1" lang="en-US" altLang="zh-CN" sz="1400" dirty="0"/>
              <a:t>2017.11.11</a:t>
            </a:r>
            <a:endParaRPr kumimoji="1" lang="zh-CN" altLang="en-US" sz="14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DBE4EF1C-ADD2-0447-B502-1B507D366537}"/>
              </a:ext>
            </a:extLst>
          </p:cNvPr>
          <p:cNvSpPr txBox="1"/>
          <p:nvPr/>
        </p:nvSpPr>
        <p:spPr>
          <a:xfrm>
            <a:off x="8144396" y="3656603"/>
            <a:ext cx="3886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投放词包：品牌词，如天猫商城、</a:t>
            </a:r>
            <a:r>
              <a:rPr kumimoji="1" lang="en-US" altLang="zh-CN" sz="1400" dirty="0" err="1"/>
              <a:t>tmall</a:t>
            </a:r>
            <a:r>
              <a:rPr kumimoji="1" lang="zh-CN" altLang="en-US" sz="1400" dirty="0"/>
              <a:t>等</a:t>
            </a:r>
            <a:endParaRPr kumimoji="1" lang="en-US" altLang="zh-CN" sz="1400" dirty="0"/>
          </a:p>
          <a:p>
            <a:r>
              <a:rPr kumimoji="1" lang="zh-CN" altLang="en-US" sz="1400" dirty="0"/>
              <a:t>                  活动词，如天猫双</a:t>
            </a:r>
            <a:r>
              <a:rPr kumimoji="1" lang="en-US" altLang="zh-CN" sz="1400" dirty="0"/>
              <a:t>11</a:t>
            </a:r>
            <a:r>
              <a:rPr kumimoji="1" lang="zh-CN" altLang="en-US" sz="1400" dirty="0"/>
              <a:t>、双</a:t>
            </a:r>
            <a:r>
              <a:rPr kumimoji="1" lang="en-US" altLang="zh-CN" sz="1400" dirty="0"/>
              <a:t>11</a:t>
            </a:r>
            <a:r>
              <a:rPr kumimoji="1" lang="zh-CN" altLang="en-US" sz="1400" dirty="0"/>
              <a:t>晚会等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9FE0B5A6-B399-454D-8BE8-D48EB1CB1A71}"/>
              </a:ext>
            </a:extLst>
          </p:cNvPr>
          <p:cNvSpPr/>
          <p:nvPr/>
        </p:nvSpPr>
        <p:spPr>
          <a:xfrm>
            <a:off x="3072877" y="1469705"/>
            <a:ext cx="1956846" cy="451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rgbClr val="00B0F0"/>
                </a:solidFill>
              </a:rPr>
              <a:t>无线时效品专</a:t>
            </a:r>
          </a:p>
        </p:txBody>
      </p:sp>
      <p:sp>
        <p:nvSpPr>
          <p:cNvPr id="34" name="五边形 33">
            <a:extLst>
              <a:ext uri="{FF2B5EF4-FFF2-40B4-BE49-F238E27FC236}">
                <a16:creationId xmlns:a16="http://schemas.microsoft.com/office/drawing/2014/main" xmlns="" id="{E60C1951-F730-8549-804C-12AEAA699A6B}"/>
              </a:ext>
            </a:extLst>
          </p:cNvPr>
          <p:cNvSpPr/>
          <p:nvPr/>
        </p:nvSpPr>
        <p:spPr>
          <a:xfrm>
            <a:off x="1555763" y="2143126"/>
            <a:ext cx="2495537" cy="380645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</a:rPr>
              <a:t>预热期：倒计时</a:t>
            </a:r>
          </a:p>
        </p:txBody>
      </p:sp>
      <p:sp>
        <p:nvSpPr>
          <p:cNvPr id="35" name="燕尾形 34">
            <a:extLst>
              <a:ext uri="{FF2B5EF4-FFF2-40B4-BE49-F238E27FC236}">
                <a16:creationId xmlns:a16="http://schemas.microsoft.com/office/drawing/2014/main" xmlns="" id="{F6C965FA-E4D4-CB46-8651-62480F8C7579}"/>
              </a:ext>
            </a:extLst>
          </p:cNvPr>
          <p:cNvSpPr/>
          <p:nvPr/>
        </p:nvSpPr>
        <p:spPr>
          <a:xfrm>
            <a:off x="4203700" y="2142674"/>
            <a:ext cx="2336800" cy="380645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</a:rPr>
              <a:t>爆发期：正式发布</a:t>
            </a:r>
          </a:p>
        </p:txBody>
      </p:sp>
    </p:spTree>
    <p:extLst>
      <p:ext uri="{BB962C8B-B14F-4D97-AF65-F5344CB8AC3E}">
        <p14:creationId xmlns:p14="http://schemas.microsoft.com/office/powerpoint/2010/main" val="106842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577DA06-A074-5141-8B4A-D235F4678016}"/>
              </a:ext>
            </a:extLst>
          </p:cNvPr>
          <p:cNvSpPr txBox="1"/>
          <p:nvPr/>
        </p:nvSpPr>
        <p:spPr>
          <a:xfrm>
            <a:off x="1740503" y="450599"/>
            <a:ext cx="508023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</a:rPr>
              <a:t>客户案例</a:t>
            </a:r>
            <a:r>
              <a:rPr lang="en-US" altLang="zh-CN" sz="2800" b="1" dirty="0">
                <a:solidFill>
                  <a:schemeClr val="accent2"/>
                </a:solidFill>
              </a:rPr>
              <a:t>-</a:t>
            </a:r>
            <a:r>
              <a:rPr lang="zh-CN" altLang="en-US" sz="2800" b="1" dirty="0">
                <a:solidFill>
                  <a:schemeClr val="accent2"/>
                </a:solidFill>
              </a:rPr>
              <a:t>新品发布</a:t>
            </a:r>
            <a:r>
              <a:rPr lang="en-US" altLang="zh-CN" sz="2800" b="1" dirty="0">
                <a:solidFill>
                  <a:schemeClr val="accent2"/>
                </a:solidFill>
              </a:rPr>
              <a:t>-OPPO</a:t>
            </a:r>
            <a:r>
              <a:rPr lang="zh-CN" altLang="en-US" sz="2800" b="1" dirty="0">
                <a:solidFill>
                  <a:schemeClr val="accent2"/>
                </a:solidFill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</a:rPr>
              <a:t>R15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B2483DB-DEFC-4A49-921E-936F311A6CE4}"/>
              </a:ext>
            </a:extLst>
          </p:cNvPr>
          <p:cNvSpPr/>
          <p:nvPr/>
        </p:nvSpPr>
        <p:spPr>
          <a:xfrm>
            <a:off x="4664889" y="1145571"/>
            <a:ext cx="3220191" cy="451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00B0F0"/>
                </a:solidFill>
              </a:rPr>
              <a:t>PC</a:t>
            </a:r>
            <a:r>
              <a:rPr kumimoji="1" lang="zh-CN" altLang="en-US" b="1" dirty="0">
                <a:solidFill>
                  <a:srgbClr val="00B0F0"/>
                </a:solidFill>
              </a:rPr>
              <a:t>时效品专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CC116C2-8A98-464E-9A1D-398BFF22A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899" y="2286819"/>
            <a:ext cx="2385909" cy="22189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4F5A07A-4C8E-DF4E-8321-DC8DFD412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27" y="2291345"/>
            <a:ext cx="2385909" cy="2210151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13CD1740-3784-164E-9A83-3B6B0DEC11A2}"/>
              </a:ext>
            </a:extLst>
          </p:cNvPr>
          <p:cNvGrpSpPr/>
          <p:nvPr/>
        </p:nvGrpSpPr>
        <p:grpSpPr>
          <a:xfrm>
            <a:off x="6428771" y="2286520"/>
            <a:ext cx="2385909" cy="2214229"/>
            <a:chOff x="7983498" y="3157811"/>
            <a:chExt cx="2647950" cy="2457415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67DFBB3-0464-5844-A753-7702688AF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83498" y="3157811"/>
              <a:ext cx="2647950" cy="245741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019A71B8-938E-B340-AC91-1693371B2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75596" y="4746954"/>
              <a:ext cx="444500" cy="215900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466B84C3-8BBF-A541-A03A-0478172BD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5365" y="2270189"/>
            <a:ext cx="2385909" cy="2175000"/>
          </a:xfrm>
          <a:prstGeom prst="rect">
            <a:avLst/>
          </a:prstGeom>
        </p:spPr>
      </p:pic>
      <p:sp>
        <p:nvSpPr>
          <p:cNvPr id="18" name="燕尾形 17">
            <a:extLst>
              <a:ext uri="{FF2B5EF4-FFF2-40B4-BE49-F238E27FC236}">
                <a16:creationId xmlns:a16="http://schemas.microsoft.com/office/drawing/2014/main" xmlns="" id="{5C115748-8FB5-2A41-879D-FDBD95238027}"/>
              </a:ext>
            </a:extLst>
          </p:cNvPr>
          <p:cNvSpPr/>
          <p:nvPr/>
        </p:nvSpPr>
        <p:spPr>
          <a:xfrm>
            <a:off x="3382068" y="3233121"/>
            <a:ext cx="162021" cy="249135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18">
            <a:extLst>
              <a:ext uri="{FF2B5EF4-FFF2-40B4-BE49-F238E27FC236}">
                <a16:creationId xmlns:a16="http://schemas.microsoft.com/office/drawing/2014/main" xmlns="" id="{BDD060D7-EDB5-B44E-AE2C-E066C3DAFBEF}"/>
              </a:ext>
            </a:extLst>
          </p:cNvPr>
          <p:cNvSpPr/>
          <p:nvPr/>
        </p:nvSpPr>
        <p:spPr>
          <a:xfrm>
            <a:off x="6148779" y="3233120"/>
            <a:ext cx="162021" cy="249135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>
            <a:extLst>
              <a:ext uri="{FF2B5EF4-FFF2-40B4-BE49-F238E27FC236}">
                <a16:creationId xmlns:a16="http://schemas.microsoft.com/office/drawing/2014/main" xmlns="" id="{2093077A-AE7C-404D-A338-C2AFE6EAA98B}"/>
              </a:ext>
            </a:extLst>
          </p:cNvPr>
          <p:cNvSpPr/>
          <p:nvPr/>
        </p:nvSpPr>
        <p:spPr>
          <a:xfrm>
            <a:off x="8923206" y="3233120"/>
            <a:ext cx="162021" cy="249135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2" name="五边形 21">
            <a:extLst>
              <a:ext uri="{FF2B5EF4-FFF2-40B4-BE49-F238E27FC236}">
                <a16:creationId xmlns:a16="http://schemas.microsoft.com/office/drawing/2014/main" xmlns="" id="{BEA21009-1933-0A42-B3BB-406834C83EBA}"/>
              </a:ext>
            </a:extLst>
          </p:cNvPr>
          <p:cNvSpPr/>
          <p:nvPr/>
        </p:nvSpPr>
        <p:spPr>
          <a:xfrm>
            <a:off x="911827" y="1692275"/>
            <a:ext cx="5118981" cy="403289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预热前期，逐渐公布代言人</a:t>
            </a:r>
          </a:p>
        </p:txBody>
      </p:sp>
      <p:sp>
        <p:nvSpPr>
          <p:cNvPr id="24" name="燕尾形 23">
            <a:extLst>
              <a:ext uri="{FF2B5EF4-FFF2-40B4-BE49-F238E27FC236}">
                <a16:creationId xmlns:a16="http://schemas.microsoft.com/office/drawing/2014/main" xmlns="" id="{AAB43984-A9A5-EA48-AA22-4ABF78E38E7B}"/>
              </a:ext>
            </a:extLst>
          </p:cNvPr>
          <p:cNvSpPr/>
          <p:nvPr/>
        </p:nvSpPr>
        <p:spPr>
          <a:xfrm>
            <a:off x="6030808" y="1692274"/>
            <a:ext cx="2892398" cy="403289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</a:rPr>
              <a:t>预热倒计时</a:t>
            </a:r>
          </a:p>
        </p:txBody>
      </p:sp>
      <p:sp>
        <p:nvSpPr>
          <p:cNvPr id="25" name="燕尾形 24">
            <a:extLst>
              <a:ext uri="{FF2B5EF4-FFF2-40B4-BE49-F238E27FC236}">
                <a16:creationId xmlns:a16="http://schemas.microsoft.com/office/drawing/2014/main" xmlns="" id="{F9E63852-00DA-9D4D-86D8-054321A2876D}"/>
              </a:ext>
            </a:extLst>
          </p:cNvPr>
          <p:cNvSpPr/>
          <p:nvPr/>
        </p:nvSpPr>
        <p:spPr>
          <a:xfrm>
            <a:off x="8892120" y="1692274"/>
            <a:ext cx="2639154" cy="403289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</a:rPr>
              <a:t>新机首发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65525F0-10DB-CB4A-9E91-37FD9102834D}"/>
              </a:ext>
            </a:extLst>
          </p:cNvPr>
          <p:cNvSpPr txBox="1"/>
          <p:nvPr/>
        </p:nvSpPr>
        <p:spPr>
          <a:xfrm>
            <a:off x="3297736" y="4686460"/>
            <a:ext cx="762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err="1"/>
              <a:t>oppo</a:t>
            </a:r>
            <a:r>
              <a:rPr kumimoji="1" lang="zh-CN" altLang="en-US" sz="1400" dirty="0"/>
              <a:t>发布旗舰手机</a:t>
            </a:r>
            <a:r>
              <a:rPr kumimoji="1" lang="en-US" altLang="zh-CN" sz="1400" dirty="0"/>
              <a:t>r15</a:t>
            </a:r>
            <a:r>
              <a:rPr kumimoji="1" lang="zh-CN" altLang="en-US" sz="1400" dirty="0"/>
              <a:t>，通过连续投放多天时效品专，迅速拉升</a:t>
            </a:r>
            <a:r>
              <a:rPr kumimoji="1" lang="en-US" altLang="zh-CN" sz="1400" dirty="0" err="1"/>
              <a:t>oppo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r15</a:t>
            </a:r>
            <a:r>
              <a:rPr kumimoji="1" lang="zh-CN" altLang="en-US" sz="1400" dirty="0"/>
              <a:t>的关注度。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EFDD882E-2C27-3940-8972-A74F1A8E571C}"/>
              </a:ext>
            </a:extLst>
          </p:cNvPr>
          <p:cNvSpPr/>
          <p:nvPr/>
        </p:nvSpPr>
        <p:spPr>
          <a:xfrm>
            <a:off x="1758637" y="4660706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投放背景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243167E1-E292-0D41-99CF-CB55D5FD1C27}"/>
              </a:ext>
            </a:extLst>
          </p:cNvPr>
          <p:cNvSpPr/>
          <p:nvPr/>
        </p:nvSpPr>
        <p:spPr>
          <a:xfrm>
            <a:off x="1758637" y="5110237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投放详情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64DC259A-949A-4343-AAFA-94ACCC72C7D0}"/>
              </a:ext>
            </a:extLst>
          </p:cNvPr>
          <p:cNvSpPr txBox="1"/>
          <p:nvPr/>
        </p:nvSpPr>
        <p:spPr>
          <a:xfrm>
            <a:off x="3297736" y="5138631"/>
            <a:ext cx="4386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样式：大海报</a:t>
            </a:r>
            <a:r>
              <a:rPr kumimoji="1" lang="en-US" altLang="zh-CN" sz="1400" dirty="0"/>
              <a:t>6</a:t>
            </a:r>
            <a:r>
              <a:rPr kumimoji="1" lang="zh-CN" altLang="en-US" sz="1400" dirty="0"/>
              <a:t>图样式、倒计时样式、左右联动样式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CCC35374-FCB1-0F4A-A12A-BB20D52CC9A1}"/>
              </a:ext>
            </a:extLst>
          </p:cNvPr>
          <p:cNvSpPr txBox="1"/>
          <p:nvPr/>
        </p:nvSpPr>
        <p:spPr>
          <a:xfrm>
            <a:off x="3298970" y="6198441"/>
            <a:ext cx="27318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投放时间：</a:t>
            </a:r>
            <a:r>
              <a:rPr kumimoji="1" lang="en-US" altLang="zh-CN" sz="1400" dirty="0"/>
              <a:t>2018.3.17 - 2018.4.2</a:t>
            </a:r>
            <a:endParaRPr kumimoji="1" lang="zh-CN" altLang="en-US" sz="14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C7EDE69D-4167-344B-B7D4-D1A4CC9BC50A}"/>
              </a:ext>
            </a:extLst>
          </p:cNvPr>
          <p:cNvSpPr txBox="1"/>
          <p:nvPr/>
        </p:nvSpPr>
        <p:spPr>
          <a:xfrm>
            <a:off x="3297736" y="5520136"/>
            <a:ext cx="5847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/>
              <a:t>投放词包：品牌词、产品词，如</a:t>
            </a:r>
            <a:r>
              <a:rPr kumimoji="1" lang="en-US" altLang="zh-CN" sz="1400" dirty="0" err="1"/>
              <a:t>oppo</a:t>
            </a:r>
            <a:r>
              <a:rPr kumimoji="1" lang="zh-CN" altLang="en-US" sz="1400" dirty="0"/>
              <a:t>、</a:t>
            </a:r>
            <a:r>
              <a:rPr kumimoji="1" lang="en-US" altLang="zh-CN" sz="1400" dirty="0" err="1"/>
              <a:t>oppo</a:t>
            </a:r>
            <a:r>
              <a:rPr kumimoji="1" lang="en-US" altLang="zh-CN" sz="1400" dirty="0"/>
              <a:t> r15</a:t>
            </a:r>
            <a:r>
              <a:rPr kumimoji="1" lang="zh-CN" altLang="en-US" sz="1400" dirty="0"/>
              <a:t>、</a:t>
            </a:r>
            <a:r>
              <a:rPr kumimoji="1" lang="en-US" altLang="zh-CN" sz="1400" dirty="0" err="1"/>
              <a:t>oppo</a:t>
            </a:r>
            <a:r>
              <a:rPr kumimoji="1" lang="zh-CN" altLang="en-US" sz="1400" dirty="0"/>
              <a:t>官网等</a:t>
            </a:r>
            <a:endParaRPr kumimoji="1" lang="en-US" altLang="zh-CN" sz="1400" dirty="0"/>
          </a:p>
          <a:p>
            <a:r>
              <a:rPr kumimoji="1" lang="en-US" altLang="zh-CN" sz="1400" dirty="0"/>
              <a:t>                  </a:t>
            </a:r>
            <a:r>
              <a:rPr kumimoji="1" lang="zh-CN" altLang="en-US" sz="1400" dirty="0"/>
              <a:t>活动词，如</a:t>
            </a:r>
            <a:r>
              <a:rPr kumimoji="1" lang="en-US" altLang="zh-CN" sz="1400" dirty="0"/>
              <a:t>r15</a:t>
            </a:r>
            <a:r>
              <a:rPr kumimoji="1" lang="zh-CN" altLang="en-US" sz="1400" dirty="0"/>
              <a:t>发布会、</a:t>
            </a:r>
            <a:r>
              <a:rPr kumimoji="1" lang="en-US" altLang="zh-CN" sz="1400" dirty="0"/>
              <a:t>oppo2018</a:t>
            </a:r>
            <a:r>
              <a:rPr kumimoji="1" lang="zh-CN" altLang="en-US" sz="1400" dirty="0"/>
              <a:t>发布会直播等</a:t>
            </a:r>
          </a:p>
        </p:txBody>
      </p:sp>
    </p:spTree>
    <p:extLst>
      <p:ext uri="{BB962C8B-B14F-4D97-AF65-F5344CB8AC3E}">
        <p14:creationId xmlns:p14="http://schemas.microsoft.com/office/powerpoint/2010/main" val="1542516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E5AE8D0-3975-3E43-80DE-53288FDCCE51}"/>
              </a:ext>
            </a:extLst>
          </p:cNvPr>
          <p:cNvSpPr txBox="1"/>
          <p:nvPr/>
        </p:nvSpPr>
        <p:spPr>
          <a:xfrm>
            <a:off x="1740503" y="425199"/>
            <a:ext cx="479387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</a:rPr>
              <a:t>客户案例</a:t>
            </a:r>
            <a:r>
              <a:rPr lang="en-US" altLang="zh-CN" sz="2800" b="1" dirty="0">
                <a:solidFill>
                  <a:schemeClr val="accent2"/>
                </a:solidFill>
              </a:rPr>
              <a:t>-</a:t>
            </a:r>
            <a:r>
              <a:rPr lang="zh-CN" altLang="en-US" sz="2800" b="1" dirty="0">
                <a:solidFill>
                  <a:schemeClr val="accent2"/>
                </a:solidFill>
              </a:rPr>
              <a:t>节日营销</a:t>
            </a:r>
            <a:r>
              <a:rPr lang="en-US" altLang="zh-CN" sz="2800" b="1" dirty="0">
                <a:solidFill>
                  <a:schemeClr val="accent2"/>
                </a:solidFill>
              </a:rPr>
              <a:t>-LV</a:t>
            </a:r>
            <a:r>
              <a:rPr lang="zh-CN" altLang="en-US" sz="2800" b="1" dirty="0">
                <a:solidFill>
                  <a:schemeClr val="accent2"/>
                </a:solidFill>
              </a:rPr>
              <a:t>情人节</a:t>
            </a:r>
            <a:endParaRPr lang="en-US" altLang="zh-CN" sz="2800" b="1" dirty="0">
              <a:solidFill>
                <a:schemeClr val="accent2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D1C06F9-2B0F-E440-B34E-38D4AE0D9F8A}"/>
              </a:ext>
            </a:extLst>
          </p:cNvPr>
          <p:cNvSpPr/>
          <p:nvPr/>
        </p:nvSpPr>
        <p:spPr>
          <a:xfrm>
            <a:off x="2482078" y="2548941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投放背景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CDA1D065-36F7-424F-96A3-8FE84777C70B}"/>
              </a:ext>
            </a:extLst>
          </p:cNvPr>
          <p:cNvSpPr txBox="1"/>
          <p:nvPr/>
        </p:nvSpPr>
        <p:spPr>
          <a:xfrm>
            <a:off x="2795996" y="2914712"/>
            <a:ext cx="6758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LV</a:t>
            </a:r>
            <a:r>
              <a:rPr kumimoji="1" lang="zh-CN" altLang="en-US" sz="1400" dirty="0"/>
              <a:t>希望在</a:t>
            </a:r>
            <a:r>
              <a:rPr kumimoji="1" lang="en-US" altLang="zh-CN" sz="1400" dirty="0"/>
              <a:t>2.14</a:t>
            </a:r>
            <a:r>
              <a:rPr kumimoji="1" lang="zh-CN" altLang="en-US" sz="1400" dirty="0"/>
              <a:t>情人节进行线上营销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104B106C-703E-564B-829C-3E21E9C65D9F}"/>
              </a:ext>
            </a:extLst>
          </p:cNvPr>
          <p:cNvSpPr txBox="1"/>
          <p:nvPr/>
        </p:nvSpPr>
        <p:spPr>
          <a:xfrm>
            <a:off x="2770596" y="3681808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样式：节日营销样式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2134D02-39B5-B24C-ADFE-6620EA17E615}"/>
              </a:ext>
            </a:extLst>
          </p:cNvPr>
          <p:cNvSpPr txBox="1"/>
          <p:nvPr/>
        </p:nvSpPr>
        <p:spPr>
          <a:xfrm>
            <a:off x="2774536" y="4695011"/>
            <a:ext cx="2831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投放时间：</a:t>
            </a:r>
            <a:r>
              <a:rPr kumimoji="1" lang="en-US" altLang="zh-CN" sz="1400" dirty="0"/>
              <a:t>2017.2.12 - 2017.2.14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F449A6F-448C-0543-8EDE-833C37625854}"/>
              </a:ext>
            </a:extLst>
          </p:cNvPr>
          <p:cNvSpPr txBox="1"/>
          <p:nvPr/>
        </p:nvSpPr>
        <p:spPr>
          <a:xfrm>
            <a:off x="2765458" y="4081804"/>
            <a:ext cx="3286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投放词包：品牌词、产品词，如</a:t>
            </a:r>
            <a:r>
              <a:rPr kumimoji="1" lang="en-US" altLang="zh-CN" sz="1400" dirty="0"/>
              <a:t>lv</a:t>
            </a:r>
            <a:r>
              <a:rPr kumimoji="1" lang="zh-CN" altLang="en-US" sz="1400" dirty="0"/>
              <a:t>包等</a:t>
            </a:r>
            <a:endParaRPr kumimoji="1" lang="en-US" altLang="zh-CN" sz="1400" dirty="0"/>
          </a:p>
          <a:p>
            <a:r>
              <a:rPr kumimoji="1" lang="zh-CN" altLang="en-US" sz="1400" dirty="0"/>
              <a:t>                  活动词，如</a:t>
            </a:r>
            <a:r>
              <a:rPr kumimoji="1" lang="en" altLang="zh-CN" sz="1400" dirty="0"/>
              <a:t>lv</a:t>
            </a:r>
            <a:r>
              <a:rPr kumimoji="1" lang="zh-CN" altLang="en-US" sz="1400" dirty="0"/>
              <a:t>情人节礼物等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D1EB91A-5939-B04C-BFA1-33EF9FEF3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6" y="2541808"/>
            <a:ext cx="2154242" cy="315621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A42FEF50-7560-9143-B409-D3F4F80E43AA}"/>
              </a:ext>
            </a:extLst>
          </p:cNvPr>
          <p:cNvSpPr/>
          <p:nvPr/>
        </p:nvSpPr>
        <p:spPr>
          <a:xfrm>
            <a:off x="2482079" y="3284160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投放详情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DD8F606C-DF01-934D-ADD0-39A1A799C53F}"/>
              </a:ext>
            </a:extLst>
          </p:cNvPr>
          <p:cNvSpPr/>
          <p:nvPr/>
        </p:nvSpPr>
        <p:spPr>
          <a:xfrm>
            <a:off x="8104765" y="2537562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投放背景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70F7F0AC-32DC-BC49-BDE9-0F7F8ECBB9A5}"/>
              </a:ext>
            </a:extLst>
          </p:cNvPr>
          <p:cNvSpPr txBox="1"/>
          <p:nvPr/>
        </p:nvSpPr>
        <p:spPr>
          <a:xfrm>
            <a:off x="8378825" y="2900746"/>
            <a:ext cx="6758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LV</a:t>
            </a:r>
            <a:r>
              <a:rPr kumimoji="1" lang="zh-CN" altLang="en-US" sz="1400" dirty="0"/>
              <a:t>希望在</a:t>
            </a:r>
            <a:r>
              <a:rPr kumimoji="1" lang="en-US" altLang="zh-CN" sz="1400" dirty="0"/>
              <a:t>5.20</a:t>
            </a:r>
            <a:r>
              <a:rPr kumimoji="1" lang="zh-CN" altLang="en-US" sz="1400" dirty="0"/>
              <a:t>情人节进行线上营销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E15FBE2B-1104-D149-9BBF-0B47187D1795}"/>
              </a:ext>
            </a:extLst>
          </p:cNvPr>
          <p:cNvSpPr txBox="1"/>
          <p:nvPr/>
        </p:nvSpPr>
        <p:spPr>
          <a:xfrm>
            <a:off x="8378825" y="3681808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样式：节日营销样式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3E1BE53A-1F0E-484B-94EE-48DB659A967F}"/>
              </a:ext>
            </a:extLst>
          </p:cNvPr>
          <p:cNvSpPr txBox="1"/>
          <p:nvPr/>
        </p:nvSpPr>
        <p:spPr>
          <a:xfrm>
            <a:off x="8373687" y="4695010"/>
            <a:ext cx="2831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投放时间：</a:t>
            </a:r>
            <a:r>
              <a:rPr kumimoji="1" lang="en-US" altLang="zh-CN" sz="1400" dirty="0"/>
              <a:t>2017.5.15 - 2017.5.19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D39D119A-DED9-F645-9225-85BD4C6DE533}"/>
              </a:ext>
            </a:extLst>
          </p:cNvPr>
          <p:cNvSpPr txBox="1"/>
          <p:nvPr/>
        </p:nvSpPr>
        <p:spPr>
          <a:xfrm>
            <a:off x="8373687" y="4081804"/>
            <a:ext cx="2584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/>
              <a:t>投放词包：品牌词、产品词</a:t>
            </a:r>
            <a:endParaRPr kumimoji="1" lang="en-US" altLang="zh-CN" sz="1400" dirty="0"/>
          </a:p>
          <a:p>
            <a:r>
              <a:rPr kumimoji="1" lang="zh-CN" altLang="en-US" sz="1400" dirty="0"/>
              <a:t>                  活动词，如</a:t>
            </a:r>
            <a:r>
              <a:rPr kumimoji="1" lang="en" altLang="zh-CN" sz="1400" dirty="0"/>
              <a:t>lv</a:t>
            </a:r>
            <a:r>
              <a:rPr kumimoji="1" lang="en-US" altLang="zh-CN" sz="1400" dirty="0"/>
              <a:t>520</a:t>
            </a:r>
            <a:r>
              <a:rPr kumimoji="1" lang="zh-CN" altLang="en-US" sz="1400" dirty="0"/>
              <a:t>等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B2A4E9CD-4B35-0341-B9E0-628D84E9C5B6}"/>
              </a:ext>
            </a:extLst>
          </p:cNvPr>
          <p:cNvSpPr/>
          <p:nvPr/>
        </p:nvSpPr>
        <p:spPr>
          <a:xfrm>
            <a:off x="8104766" y="3295357"/>
            <a:ext cx="1539099" cy="380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投放详情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417EAC15-EEFF-1A4D-9074-0C6D2E544F6C}"/>
              </a:ext>
            </a:extLst>
          </p:cNvPr>
          <p:cNvSpPr/>
          <p:nvPr/>
        </p:nvSpPr>
        <p:spPr>
          <a:xfrm>
            <a:off x="4952708" y="1443889"/>
            <a:ext cx="1956846" cy="451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rgbClr val="00B0F0"/>
                </a:solidFill>
              </a:rPr>
              <a:t>无线时效品专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DD8E30FD-6E61-684B-82D8-4D7BD59EF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100" y="2548941"/>
            <a:ext cx="2170629" cy="3167605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01B8E779-AA6E-B54A-886C-61913D20A1D9}"/>
              </a:ext>
            </a:extLst>
          </p:cNvPr>
          <p:cNvSpPr/>
          <p:nvPr/>
        </p:nvSpPr>
        <p:spPr>
          <a:xfrm>
            <a:off x="518336" y="1991883"/>
            <a:ext cx="5361764" cy="4049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2.14</a:t>
            </a:r>
            <a:r>
              <a:rPr kumimoji="1" lang="zh-CN" altLang="en-US" sz="1600" dirty="0">
                <a:solidFill>
                  <a:schemeClr val="bg1"/>
                </a:solidFill>
              </a:rPr>
              <a:t>情人节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13358DF1-B4F7-5544-8FE0-7CA9B4069B74}"/>
              </a:ext>
            </a:extLst>
          </p:cNvPr>
          <p:cNvSpPr/>
          <p:nvPr/>
        </p:nvSpPr>
        <p:spPr>
          <a:xfrm>
            <a:off x="6051934" y="1991883"/>
            <a:ext cx="5644765" cy="4049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5.20</a:t>
            </a:r>
            <a:r>
              <a:rPr kumimoji="1" lang="zh-CN" altLang="en-US" sz="1600" dirty="0">
                <a:solidFill>
                  <a:schemeClr val="bg1"/>
                </a:solidFill>
              </a:rPr>
              <a:t>情人节</a:t>
            </a:r>
          </a:p>
        </p:txBody>
      </p:sp>
    </p:spTree>
    <p:extLst>
      <p:ext uri="{BB962C8B-B14F-4D97-AF65-F5344CB8AC3E}">
        <p14:creationId xmlns:p14="http://schemas.microsoft.com/office/powerpoint/2010/main" val="2106204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9E315F3-697B-8B4F-81CB-5A0D59B44F0A}"/>
              </a:ext>
            </a:extLst>
          </p:cNvPr>
          <p:cNvSpPr txBox="1"/>
          <p:nvPr/>
        </p:nvSpPr>
        <p:spPr>
          <a:xfrm>
            <a:off x="5231849" y="2790039"/>
            <a:ext cx="2031325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solidFill>
                  <a:schemeClr val="accent2"/>
                </a:solidFill>
              </a:rPr>
              <a:t>感谢观看</a:t>
            </a:r>
            <a:endParaRPr lang="en-US" altLang="zh-CN" sz="3600" b="1" dirty="0">
              <a:solidFill>
                <a:schemeClr val="accent2"/>
              </a:solidFill>
            </a:endParaRPr>
          </a:p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THANKS</a:t>
            </a:r>
            <a:endParaRPr lang="zh-CN" altLang="en-US" sz="2400" b="1" dirty="0">
              <a:solidFill>
                <a:schemeClr val="accent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21346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1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F213B"/>
      </a:accent1>
      <a:accent2>
        <a:srgbClr val="595959"/>
      </a:accent2>
      <a:accent3>
        <a:srgbClr val="DF213B"/>
      </a:accent3>
      <a:accent4>
        <a:srgbClr val="595959"/>
      </a:accent4>
      <a:accent5>
        <a:srgbClr val="DF213B"/>
      </a:accent5>
      <a:accent6>
        <a:srgbClr val="595959"/>
      </a:accent6>
      <a:hlink>
        <a:srgbClr val="DF213B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4816</TotalTime>
  <Words>541</Words>
  <Application>Microsoft Macintosh PowerPoint</Application>
  <PresentationFormat>宽屏</PresentationFormat>
  <Paragraphs>86</Paragraphs>
  <Slides>8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Microsoft YaHei</vt:lpstr>
      <vt:lpstr>等线</vt:lpstr>
      <vt:lpstr>微软雅黑</vt:lpstr>
      <vt:lpstr>Arial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胡 昌俊</cp:lastModifiedBy>
  <cp:revision>174</cp:revision>
  <dcterms:created xsi:type="dcterms:W3CDTF">2017-09-22T08:16:39Z</dcterms:created>
  <dcterms:modified xsi:type="dcterms:W3CDTF">2018-08-09T11:01:22Z</dcterms:modified>
</cp:coreProperties>
</file>